
<file path=[Content_Types].xml><?xml version="1.0" encoding="utf-8"?>
<Types xmlns="http://schemas.openxmlformats.org/package/2006/content-types">
  <Default Extension="jpeg" ContentType="image/jpeg"/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</p:sldIdLst>
  <p:sldSz cx="12192000" cy="6858000"/>
  <p:notesSz cx="6858000" cy="9144000"/>
  <p:embeddedFontLst>
    <p:embeddedFont>
      <p:font typeface="Source Han Sans"/>
      <p:regular r:id="rId45"/>
    </p:embeddedFont>
    <p:embeddedFont>
      <p:font typeface="Source Han Sans CN Regular"/>
      <p:regular r:id="rId46"/>
    </p:embeddedFont>
    <p:embeddedFont>
      <p:font typeface="OPPOSans B"/>
      <p:regular r:id="rId47"/>
    </p:embeddedFont>
    <p:embeddedFont>
      <p:font typeface="Source Han Sans CN Bold"/>
      <p:regular r:id="rId48"/>
    </p:embeddedFont>
    <p:embeddedFont>
      <p:font typeface="OPPOSans H"/>
      <p:regular r:id="rId49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slide" Target="slides/slide21.xml"/>
<Relationship Id="rId24" Type="http://schemas.openxmlformats.org/officeDocument/2006/relationships/slide" Target="slides/slide22.xml"/>
<Relationship Id="rId25" Type="http://schemas.openxmlformats.org/officeDocument/2006/relationships/slide" Target="slides/slide23.xml"/>
<Relationship Id="rId26" Type="http://schemas.openxmlformats.org/officeDocument/2006/relationships/slide" Target="slides/slide24.xml"/>
<Relationship Id="rId27" Type="http://schemas.openxmlformats.org/officeDocument/2006/relationships/slide" Target="slides/slide25.xml"/>
<Relationship Id="rId28" Type="http://schemas.openxmlformats.org/officeDocument/2006/relationships/slide" Target="slides/slide26.xml"/>
<Relationship Id="rId29" Type="http://schemas.openxmlformats.org/officeDocument/2006/relationships/slide" Target="slides/slide27.xml"/>
<Relationship Id="rId30" Type="http://schemas.openxmlformats.org/officeDocument/2006/relationships/slide" Target="slides/slide28.xml"/>
<Relationship Id="rId31" Type="http://schemas.openxmlformats.org/officeDocument/2006/relationships/slide" Target="slides/slide29.xml"/>
<Relationship Id="rId32" Type="http://schemas.openxmlformats.org/officeDocument/2006/relationships/slide" Target="slides/slide30.xml"/>
<Relationship Id="rId33" Type="http://schemas.openxmlformats.org/officeDocument/2006/relationships/slide" Target="slides/slide31.xml"/>
<Relationship Id="rId34" Type="http://schemas.openxmlformats.org/officeDocument/2006/relationships/slide" Target="slides/slide32.xml"/>
<Relationship Id="rId35" Type="http://schemas.openxmlformats.org/officeDocument/2006/relationships/slide" Target="slides/slide33.xml"/>
<Relationship Id="rId36" Type="http://schemas.openxmlformats.org/officeDocument/2006/relationships/slide" Target="slides/slide34.xml"/>
<Relationship Id="rId37" Type="http://schemas.openxmlformats.org/officeDocument/2006/relationships/slide" Target="slides/slide35.xml"/>
<Relationship Id="rId38" Type="http://schemas.openxmlformats.org/officeDocument/2006/relationships/slide" Target="slides/slide36.xml"/>
<Relationship Id="rId39" Type="http://schemas.openxmlformats.org/officeDocument/2006/relationships/slide" Target="slides/slide37.xml"/>
<Relationship Id="rId40" Type="http://schemas.openxmlformats.org/officeDocument/2006/relationships/slide" Target="slides/slide38.xml"/>
<Relationship Id="rId41" Type="http://schemas.openxmlformats.org/officeDocument/2006/relationships/slide" Target="slides/slide39.xml"/>
<Relationship Id="rId42" Type="http://schemas.openxmlformats.org/officeDocument/2006/relationships/slide" Target="slides/slide40.xml"/>
<Relationship Id="rId43" Type="http://schemas.openxmlformats.org/officeDocument/2006/relationships/slide" Target="slides/slide41.xml"/>
<Relationship Id="rId44" Type="http://schemas.openxmlformats.org/officeDocument/2006/relationships/slide" Target="slides/slide42.xml"/>
<Relationship Id="rId45" Type="http://schemas.openxmlformats.org/officeDocument/2006/relationships/font" Target="fonts/font3.fntdata"/>
<Relationship Id="rId46" Type="http://schemas.openxmlformats.org/officeDocument/2006/relationships/font" Target="fonts/font4.fntdata"/>
<Relationship Id="rId47" Type="http://schemas.openxmlformats.org/officeDocument/2006/relationships/font" Target="fonts/font5.fntdata"/>
<Relationship Id="rId48" Type="http://schemas.openxmlformats.org/officeDocument/2006/relationships/font" Target="fonts/font2.fntdata"/>
<Relationship Id="rId49" Type="http://schemas.openxmlformats.org/officeDocument/2006/relationships/font" Target="fonts/font1.fntdata"/>
</Relationships>
</file>

<file path=ppt/media/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jpe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2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2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8.jpe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3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3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png"/>
</Relationships>
</file>

<file path=ppt/slides/_rels/slide3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3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3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4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4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5.png"/>
</Relationships>
</file>

<file path=ppt/slides/_rels/slide4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Relationship Id="rId3" Type="http://schemas.openxmlformats.org/officeDocument/2006/relationships/image" Target="../media/image3.jpeg"/>
<Relationship Id="rId4" Type="http://schemas.openxmlformats.org/officeDocument/2006/relationships/image" Target="../media/image4.jpe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4510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5023073" y="520188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09271" y="5159621"/>
            <a:ext cx="1610699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30486" y="5247288"/>
            <a:ext cx="1168268" cy="1846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汇报人：AiPPT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734640" y="5159621"/>
            <a:ext cx="1610699" cy="360000"/>
          </a:xfrm>
          <a:prstGeom prst="roundRect">
            <a:avLst>
              <a:gd name="adj" fmla="val 50000"/>
            </a:avLst>
          </a:prstGeom>
          <a:noFill/>
          <a:ln w="9525" cap="sq">
            <a:solidFill>
              <a:schemeClr val="accent1"/>
            </a:solidFill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955855" y="5247288"/>
            <a:ext cx="1168268" cy="1846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0053B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时间：20XX.XX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1143" y="1487099"/>
            <a:ext cx="2073497" cy="866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254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20XX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3908739" y="1651978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8900000" flipH="0" flipV="0">
            <a:off x="4229055" y="1783817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384614" y="1025151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999217" y="1528939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09271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678271" y="4512924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709271" y="4468620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61143" y="2285559"/>
            <a:ext cx="5399223" cy="2027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1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From Tokenization to Supply Chain OptimizationThe Evolution and Application of Large Language Models (LLMs)</a:t>
            </a: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LLM Generation Controls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56121" y="1791758"/>
            <a:ext cx="3576921" cy="3946332"/>
          </a:xfrm>
          <a:prstGeom prst="roundRect">
            <a:avLst>
              <a:gd name="adj" fmla="val 2814"/>
            </a:avLst>
          </a:prstGeom>
          <a:solidFill>
            <a:srgbClr val="FFFFFF">
              <a:alpha val="100000"/>
            </a:srgbClr>
          </a:solidFill>
          <a:ln w="15875" cap="flat">
            <a:noFill/>
            <a:miter/>
          </a:ln>
          <a:effectLst>
            <a:outerShdw dist="38100" blurRad="1524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14124" y="1602508"/>
            <a:ext cx="3260914" cy="425223"/>
          </a:xfrm>
          <a:prstGeom prst="roundRect">
            <a:avLst>
              <a:gd name="adj" fmla="val 50000"/>
            </a:avLst>
          </a:prstGeom>
          <a:gradFill>
            <a:gsLst>
              <a:gs pos="24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5400000" scaled="0"/>
          </a:gradFill>
          <a:ln w="25400" cap="flat">
            <a:noFill/>
            <a:miter/>
          </a:ln>
          <a:effectLst>
            <a:outerShdw dist="101600" blurRad="139700" dir="2700000" sx="96000" sy="96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62483" y="1633982"/>
            <a:ext cx="2964197" cy="3555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Controlling Randomness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76841" y="2201331"/>
            <a:ext cx="3335481" cy="3443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Temperature controls randomness in LLM outputs. Low temperature (e.g., 0.2) generates conservative, deterministic outputs.
Example: In demand forecasting, low temperature ensures precise predictions.</a:t>
            </a: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 rot="0" flipH="0" flipV="0">
            <a:off x="2123113" y="2163113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 rot="0" flipH="0" flipV="0">
            <a:off x="4297148" y="1791758"/>
            <a:ext cx="3576921" cy="3946332"/>
          </a:xfrm>
          <a:prstGeom prst="roundRect">
            <a:avLst>
              <a:gd name="adj" fmla="val 2814"/>
            </a:avLst>
          </a:prstGeom>
          <a:solidFill>
            <a:srgbClr val="FFFFFF">
              <a:alpha val="100000"/>
            </a:srgbClr>
          </a:solidFill>
          <a:ln w="15875" cap="flat">
            <a:noFill/>
            <a:miter/>
          </a:ln>
          <a:effectLst>
            <a:outerShdw dist="38100" blurRad="1524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55151" y="1602508"/>
            <a:ext cx="3260914" cy="425223"/>
          </a:xfrm>
          <a:prstGeom prst="roundRect">
            <a:avLst>
              <a:gd name="adj" fmla="val 50000"/>
            </a:avLst>
          </a:prstGeom>
          <a:gradFill>
            <a:gsLst>
              <a:gs pos="24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5400000" scaled="0"/>
          </a:gradFill>
          <a:ln w="25400" cap="flat">
            <a:noFill/>
            <a:miter/>
          </a:ln>
          <a:effectLst>
            <a:outerShdw dist="101600" blurRad="139700" dir="2700000" sx="96000" sy="96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03510" y="1633982"/>
            <a:ext cx="2964197" cy="3555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465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High Temperature for Creativity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17868" y="2201331"/>
            <a:ext cx="3335481" cy="3443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High temperature (e.g., 1.0) generates creative, diverse outputs. Useful for brainstorming scenarios.
Example: In supply chain planning, high temperature can generate multiple what- if scenarios.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 rot="0" flipH="0" flipV="0">
            <a:off x="5764140" y="2163113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 rot="0" flipH="0" flipV="0">
            <a:off x="7941979" y="1791758"/>
            <a:ext cx="3576921" cy="3946332"/>
          </a:xfrm>
          <a:prstGeom prst="roundRect">
            <a:avLst>
              <a:gd name="adj" fmla="val 2814"/>
            </a:avLst>
          </a:prstGeom>
          <a:solidFill>
            <a:srgbClr val="FFFFFF">
              <a:alpha val="100000"/>
            </a:srgbClr>
          </a:solidFill>
          <a:ln w="15875" cap="flat">
            <a:noFill/>
            <a:miter/>
          </a:ln>
          <a:effectLst>
            <a:outerShdw dist="38100" blurRad="1524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099982" y="1602508"/>
            <a:ext cx="3260914" cy="425223"/>
          </a:xfrm>
          <a:prstGeom prst="roundRect">
            <a:avLst>
              <a:gd name="adj" fmla="val 50000"/>
            </a:avLst>
          </a:prstGeom>
          <a:gradFill>
            <a:gsLst>
              <a:gs pos="24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5400000" scaled="0"/>
          </a:gradFill>
          <a:ln w="25400" cap="flat">
            <a:noFill/>
            <a:miter/>
          </a:ln>
          <a:effectLst>
            <a:outerShdw dist="101600" blurRad="139700" dir="2700000" sx="96000" sy="96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248341" y="1633982"/>
            <a:ext cx="2964197" cy="3555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Use Case in Supply Chain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062699" y="2201331"/>
            <a:ext cx="3335481" cy="3443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low temperature for demand forecasting (precision) and high temperature for scenario brainstorming.
Example: Low temperature for predicting exact demand, high temperature for exploring potential disruptions.</a:t>
            </a: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rot="0" flipH="0" flipV="0">
            <a:off x="9408971" y="2163113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18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Temperature</a:t>
            </a:r>
            <a:endParaRPr kumimoji="1" lang="zh-CN" altLang="en-US"/>
          </a:p>
        </p:txBody>
      </p:sp>
      <p:grpSp>
        <p:nvGrpSpPr>
          <p:cNvPr id="20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1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087224" y="4850754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033036" y="4665070"/>
            <a:ext cx="2612864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51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Application in Supply Chain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033037" y="4998897"/>
            <a:ext cx="2616674" cy="11352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4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top- K sampling to generate multiple inventory replenishment strategies based on historical data.
Example: Generate top 5 reorder points for a product based on past sales and lead times.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218724" y="4226416"/>
            <a:ext cx="3603625" cy="346075"/>
          </a:xfrm>
          <a:custGeom>
            <a:avLst/>
            <a:gdLst>
              <a:gd name="T0" fmla="*/ 959 w 959"/>
              <a:gd name="T1" fmla="*/ 92 h 92"/>
              <a:gd name="T2" fmla="*/ 148 w 959"/>
              <a:gd name="T3" fmla="*/ 92 h 92"/>
              <a:gd name="T4" fmla="*/ 0 w 959"/>
              <a:gd name="T5" fmla="*/ 0 h 92"/>
              <a:gd name="T6" fmla="*/ 812 w 959"/>
              <a:gd name="T7" fmla="*/ 0 h 92"/>
              <a:gd name="T8" fmla="*/ 959 w 959"/>
              <a:gd name="T9" fmla="*/ 92 h 92"/>
            </a:gdLst>
            <a:rect l="0" t="0" r="r" b="b"/>
            <a:pathLst>
              <a:path w="959" h="92">
                <a:moveTo>
                  <a:pt x="959" y="92"/>
                </a:moveTo>
                <a:cubicBezTo>
                  <a:pt x="148" y="92"/>
                  <a:pt x="148" y="92"/>
                  <a:pt x="148" y="92"/>
                </a:cubicBezTo>
                <a:cubicBezTo>
                  <a:pt x="0" y="0"/>
                  <a:pt x="0" y="0"/>
                  <a:pt x="0" y="0"/>
                </a:cubicBezTo>
                <a:cubicBezTo>
                  <a:pt x="812" y="0"/>
                  <a:pt x="812" y="0"/>
                  <a:pt x="812" y="0"/>
                </a:cubicBezTo>
                <a:cubicBezTo>
                  <a:pt x="812" y="0"/>
                  <a:pt x="958" y="91"/>
                  <a:pt x="959" y="92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180749" y="2638916"/>
            <a:ext cx="1698625" cy="331788"/>
          </a:xfrm>
          <a:custGeom>
            <a:avLst/>
            <a:gdLst>
              <a:gd name="T0" fmla="*/ 452 w 452"/>
              <a:gd name="T1" fmla="*/ 88 h 88"/>
              <a:gd name="T2" fmla="*/ 146 w 452"/>
              <a:gd name="T3" fmla="*/ 88 h 88"/>
              <a:gd name="T4" fmla="*/ 0 w 452"/>
              <a:gd name="T5" fmla="*/ 0 h 88"/>
              <a:gd name="T6" fmla="*/ 307 w 452"/>
              <a:gd name="T7" fmla="*/ 0 h 88"/>
              <a:gd name="T8" fmla="*/ 452 w 452"/>
              <a:gd name="T9" fmla="*/ 88 h 88"/>
            </a:gdLst>
            <a:rect l="0" t="0" r="r" b="b"/>
            <a:pathLst>
              <a:path w="452" h="88">
                <a:moveTo>
                  <a:pt x="452" y="88"/>
                </a:moveTo>
                <a:cubicBezTo>
                  <a:pt x="146" y="88"/>
                  <a:pt x="146" y="88"/>
                  <a:pt x="146" y="88"/>
                </a:cubicBezTo>
                <a:cubicBezTo>
                  <a:pt x="146" y="88"/>
                  <a:pt x="1" y="0"/>
                  <a:pt x="0" y="0"/>
                </a:cubicBezTo>
                <a:cubicBezTo>
                  <a:pt x="307" y="0"/>
                  <a:pt x="307" y="0"/>
                  <a:pt x="307" y="0"/>
                </a:cubicBezTo>
                <a:cubicBezTo>
                  <a:pt x="307" y="0"/>
                  <a:pt x="452" y="88"/>
                  <a:pt x="452" y="8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275749" y="4567728"/>
            <a:ext cx="5299075" cy="1301750"/>
          </a:xfrm>
          <a:custGeom>
            <a:avLst/>
            <a:gdLst>
              <a:gd name="T0" fmla="*/ 2864 w 3338"/>
              <a:gd name="T1" fmla="*/ 0 h 820"/>
              <a:gd name="T2" fmla="*/ 3338 w 3338"/>
              <a:gd name="T3" fmla="*/ 820 h 820"/>
              <a:gd name="T4" fmla="*/ 1654 w 3338"/>
              <a:gd name="T5" fmla="*/ 820 h 820"/>
              <a:gd name="T6" fmla="*/ 0 w 3338"/>
              <a:gd name="T7" fmla="*/ 820 h 820"/>
              <a:gd name="T8" fmla="*/ 468 w 3338"/>
              <a:gd name="T9" fmla="*/ 0 h 820"/>
              <a:gd name="T10" fmla="*/ 2864 w 3338"/>
              <a:gd name="T11" fmla="*/ 0 h 820"/>
            </a:gdLst>
            <a:rect l="0" t="0" r="r" b="b"/>
            <a:pathLst>
              <a:path w="3338" h="820">
                <a:moveTo>
                  <a:pt x="2864" y="0"/>
                </a:moveTo>
                <a:lnTo>
                  <a:pt x="3338" y="820"/>
                </a:lnTo>
                <a:lnTo>
                  <a:pt x="1654" y="820"/>
                </a:lnTo>
                <a:lnTo>
                  <a:pt x="0" y="820"/>
                </a:lnTo>
                <a:lnTo>
                  <a:pt x="468" y="0"/>
                </a:lnTo>
                <a:lnTo>
                  <a:pt x="2864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457200" tIns="0" rIns="45720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226662" y="2932603"/>
            <a:ext cx="3392488" cy="1308100"/>
          </a:xfrm>
          <a:custGeom>
            <a:avLst/>
            <a:gdLst>
              <a:gd name="T0" fmla="*/ 471 w 2137"/>
              <a:gd name="T1" fmla="*/ 0 h 824"/>
              <a:gd name="T2" fmla="*/ 1666 w 2137"/>
              <a:gd name="T3" fmla="*/ 0 h 824"/>
              <a:gd name="T4" fmla="*/ 2137 w 2137"/>
              <a:gd name="T5" fmla="*/ 824 h 824"/>
              <a:gd name="T6" fmla="*/ 0 w 2137"/>
              <a:gd name="T7" fmla="*/ 824 h 824"/>
              <a:gd name="T8" fmla="*/ 471 w 2137"/>
              <a:gd name="T9" fmla="*/ 0 h 824"/>
            </a:gdLst>
            <a:rect l="0" t="0" r="r" b="b"/>
            <a:pathLst>
              <a:path w="2137" h="824">
                <a:moveTo>
                  <a:pt x="471" y="0"/>
                </a:moveTo>
                <a:lnTo>
                  <a:pt x="1666" y="0"/>
                </a:lnTo>
                <a:lnTo>
                  <a:pt x="2137" y="824"/>
                </a:lnTo>
                <a:lnTo>
                  <a:pt x="0" y="824"/>
                </a:lnTo>
                <a:lnTo>
                  <a:pt x="471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457200" tIns="0" rIns="45720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180749" y="1357803"/>
            <a:ext cx="1481138" cy="1296988"/>
          </a:xfrm>
          <a:custGeom>
            <a:avLst/>
            <a:gdLst>
              <a:gd name="T0" fmla="*/ 0 w 933"/>
              <a:gd name="T1" fmla="*/ 817 h 817"/>
              <a:gd name="T2" fmla="*/ 466 w 933"/>
              <a:gd name="T3" fmla="*/ 0 h 817"/>
              <a:gd name="T4" fmla="*/ 933 w 933"/>
              <a:gd name="T5" fmla="*/ 817 h 817"/>
              <a:gd name="T6" fmla="*/ 0 w 933"/>
              <a:gd name="T7" fmla="*/ 817 h 817"/>
            </a:gdLst>
            <a:rect l="0" t="0" r="r" b="b"/>
            <a:pathLst>
              <a:path w="933" h="817">
                <a:moveTo>
                  <a:pt x="0" y="817"/>
                </a:moveTo>
                <a:lnTo>
                  <a:pt x="466" y="0"/>
                </a:lnTo>
                <a:lnTo>
                  <a:pt x="933" y="817"/>
                </a:lnTo>
                <a:lnTo>
                  <a:pt x="0" y="817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365760" tIns="548640" rIns="365760" bIns="45720" rtlCol="0" anchor="ctr"/>
          <a:lstStyle/>
          <a:p>
            <a:pPr algn="ctr">
              <a:lnSpc>
                <a:spcPct val="7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744897" y="1689579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0">
            <a:off x="3413547" y="3389933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730016" y="1484551"/>
            <a:ext cx="3103084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Limiting Vocabulary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730017" y="1831588"/>
            <a:ext cx="3099274" cy="11352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2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Top- K sampling limits vocabulary to top K probable tokens, balancing creativity and coherence.
Example: In inventory planning, generate top 3 reorder strategies.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8800" y="3183811"/>
            <a:ext cx="2669021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21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Balancing Coherence and Diversity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58800" y="3530848"/>
            <a:ext cx="2669021" cy="13230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15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Top- K sampling ensures that generated outputs are both coherent and diverse.
Example: In supply chain, generate multiple feasible solutions for a problem.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Top-K Sampling</a:t>
            </a:r>
            <a:endParaRPr kumimoji="1" lang="zh-CN" altLang="en-US"/>
          </a:p>
        </p:txBody>
      </p:sp>
      <p:grpSp>
        <p:nvGrpSpPr>
          <p:cNvPr id="19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0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3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Retrieval-Augmented Generation (RAG)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04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26729" y="1292548"/>
            <a:ext cx="4680798" cy="4680798"/>
          </a:xfrm>
          <a:prstGeom prst="ellipse">
            <a:avLst/>
          </a:prstGeom>
          <a:noFill/>
          <a:ln w="31750" cap="sq">
            <a:gradFill>
              <a:gsLst>
                <a:gs pos="34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22475" y="1888294"/>
            <a:ext cx="3489306" cy="3489306"/>
          </a:xfrm>
          <a:prstGeom prst="ellipse">
            <a:avLst/>
          </a:prstGeom>
          <a:noFill/>
          <a:ln w="3175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276656" y="2442475"/>
            <a:ext cx="2380944" cy="2380944"/>
          </a:xfrm>
          <a:prstGeom prst="ellipse">
            <a:avLst/>
          </a:prstGeom>
          <a:solidFill>
            <a:schemeClr val="accent1"/>
          </a:solidFill>
          <a:ln w="317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872092" y="1712820"/>
            <a:ext cx="875382" cy="875382"/>
          </a:xfrm>
          <a:prstGeom prst="ellipse">
            <a:avLst/>
          </a:prstGeom>
          <a:solidFill>
            <a:schemeClr val="accent1"/>
          </a:solidFill>
          <a:ln w="317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872092" y="4677693"/>
            <a:ext cx="875382" cy="875382"/>
          </a:xfrm>
          <a:prstGeom prst="ellipse">
            <a:avLst/>
          </a:prstGeom>
          <a:solidFill>
            <a:schemeClr val="accent1"/>
          </a:solidFill>
          <a:ln w="317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352517" y="3195256"/>
            <a:ext cx="875382" cy="875382"/>
          </a:xfrm>
          <a:prstGeom prst="ellipse">
            <a:avLst/>
          </a:prstGeom>
          <a:solidFill>
            <a:schemeClr val="accent1"/>
          </a:solidFill>
          <a:ln w="317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140863" y="1712823"/>
            <a:ext cx="599005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Retrieval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140861" y="2058699"/>
            <a:ext cx="5990052" cy="975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Fetch relevant documents, such as past demand reports or supplier contracts.
Example: Retrieve past sales data for a specific product.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555676" y="3195259"/>
            <a:ext cx="599005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Augmentation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555673" y="3541135"/>
            <a:ext cx="5990052" cy="975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Inject retrieved data into LLM context to provide additional information.
Example: Add past sales data to the context for better forecasting.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140863" y="4677696"/>
            <a:ext cx="599005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Generation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140861" y="5023572"/>
            <a:ext cx="5990052" cy="975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Produce context- aware outputs based on augmented context.
Example: Generate a demand forecast using past sales data.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963185" y="3135749"/>
            <a:ext cx="1007886" cy="994396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921663" y="1903323"/>
            <a:ext cx="757652" cy="4728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391563" y="3401923"/>
            <a:ext cx="757652" cy="4728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3921663" y="4900523"/>
            <a:ext cx="757652" cy="4728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How It Works</a:t>
            </a:r>
            <a:endParaRPr kumimoji="1" lang="zh-CN" altLang="en-US"/>
          </a:p>
        </p:txBody>
      </p:sp>
      <p:grpSp>
        <p:nvGrpSpPr>
          <p:cNvPr id="21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2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372912" y="1378548"/>
            <a:ext cx="4092984" cy="2800177"/>
          </a:xfrm>
          <a:prstGeom prst="roundRect">
            <a:avLst>
              <a:gd name="adj" fmla="val 36841"/>
            </a:avLst>
          </a:prstGeom>
          <a:gradFill>
            <a:gsLst>
              <a:gs pos="1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5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762181" y="3370945"/>
            <a:ext cx="1314446" cy="131444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7496824" y="1771651"/>
            <a:ext cx="3845161" cy="54506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Case Study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496824" y="2388221"/>
            <a:ext cx="3845161" cy="888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10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BMW uses RAG for predicting part delays and rerouting suppliers.
Example: Predict delays in part delivery and suggest alternate suppliers.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110522" y="3719286"/>
            <a:ext cx="617764" cy="6177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257142" y="3875232"/>
            <a:ext cx="324524" cy="305872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438776" y="3370945"/>
            <a:ext cx="1314446" cy="1314446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173419" y="4686128"/>
            <a:ext cx="3845161" cy="54506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Real-Time Risk Analysis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173419" y="5302698"/>
            <a:ext cx="3845161" cy="888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10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Real- time risk analysis using supplier contracts and external data.
Example: Analyze supplier contracts to identify potential risks.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787117" y="3719286"/>
            <a:ext cx="617764" cy="6177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937965" y="3875232"/>
            <a:ext cx="316068" cy="30587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26104" y="1378548"/>
            <a:ext cx="4092984" cy="2800177"/>
          </a:xfrm>
          <a:prstGeom prst="roundRect">
            <a:avLst>
              <a:gd name="adj" fmla="val 36841"/>
            </a:avLst>
          </a:prstGeom>
          <a:gradFill>
            <a:gsLst>
              <a:gs pos="1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5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115373" y="3370945"/>
            <a:ext cx="1314446" cy="131444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50016" y="1771651"/>
            <a:ext cx="3845161" cy="54506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Dynamic FAQ Systems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50016" y="2388221"/>
            <a:ext cx="3845161" cy="888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10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Dynamic FAQ systems for warehouse staff using RAG to provide real- time answers.
Example: Answer questions like "What was the reorder point for product X last month?"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2463714" y="3719286"/>
            <a:ext cx="617764" cy="6177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631412" y="3875232"/>
            <a:ext cx="282368" cy="30587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Supply Chain Applications</a:t>
            </a:r>
            <a:endParaRPr kumimoji="1" lang="zh-CN" altLang="en-US"/>
          </a:p>
        </p:txBody>
      </p:sp>
      <p:grpSp>
        <p:nvGrpSpPr>
          <p:cNvPr id="22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3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610610" y="1861458"/>
            <a:ext cx="7879714" cy="7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216000" tIns="45720" rIns="216000" bIns="45720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88975" y="1465457"/>
            <a:ext cx="2921635" cy="1152000"/>
          </a:xfrm>
          <a:prstGeom prst="round1Rect">
            <a:avLst>
              <a:gd name="adj" fmla="val 40491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246045" y="1446408"/>
            <a:ext cx="383615" cy="383615"/>
          </a:xfrm>
          <a:custGeom>
            <a:avLst/>
            <a:gdLst>
              <a:gd name="connsiteX0" fmla="*/ 0 w 510591"/>
              <a:gd name="connsiteY0" fmla="*/ 0 h 510591"/>
              <a:gd name="connsiteX1" fmla="*/ 187095 w 510591"/>
              <a:gd name="connsiteY1" fmla="*/ 0 h 510591"/>
              <a:gd name="connsiteX2" fmla="*/ 510591 w 510591"/>
              <a:gd name="connsiteY2" fmla="*/ 323496 h 510591"/>
              <a:gd name="connsiteX3" fmla="*/ 510591 w 510591"/>
              <a:gd name="connsiteY3" fmla="*/ 510591 h 510591"/>
              <a:gd name="connsiteX4" fmla="*/ 0 w 510591"/>
              <a:gd name="connsiteY4" fmla="*/ 0 h 510591"/>
            </a:gdLst>
            <a:rect l="l" t="t" r="r" b="b"/>
            <a:pathLst>
              <a:path w="510591" h="510591">
                <a:moveTo>
                  <a:pt x="0" y="0"/>
                </a:moveTo>
                <a:lnTo>
                  <a:pt x="187095" y="0"/>
                </a:lnTo>
                <a:cubicBezTo>
                  <a:pt x="365757" y="0"/>
                  <a:pt x="510591" y="144834"/>
                  <a:pt x="510591" y="323496"/>
                </a:cubicBezTo>
                <a:lnTo>
                  <a:pt x="510591" y="510591"/>
                </a:lnTo>
                <a:cubicBezTo>
                  <a:pt x="510591" y="228599"/>
                  <a:pt x="281992" y="0"/>
                  <a:pt x="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22295" y="1677796"/>
            <a:ext cx="267404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Context-Aware Outputs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858330" y="1900276"/>
            <a:ext cx="7384274" cy="6631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RAG provides context- aware outputs by incorporating relevant documents.
Example: Generate accurate demand forecasts using past sales data.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610610" y="3461724"/>
            <a:ext cx="7879714" cy="7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216000" tIns="45720" rIns="216000" bIns="45720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88975" y="3065724"/>
            <a:ext cx="2921635" cy="1152000"/>
          </a:xfrm>
          <a:prstGeom prst="round1Rect">
            <a:avLst>
              <a:gd name="adj" fmla="val 40491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3246045" y="3046675"/>
            <a:ext cx="383615" cy="383615"/>
          </a:xfrm>
          <a:custGeom>
            <a:avLst/>
            <a:gdLst>
              <a:gd name="connsiteX0" fmla="*/ 0 w 510591"/>
              <a:gd name="connsiteY0" fmla="*/ 0 h 510591"/>
              <a:gd name="connsiteX1" fmla="*/ 187095 w 510591"/>
              <a:gd name="connsiteY1" fmla="*/ 0 h 510591"/>
              <a:gd name="connsiteX2" fmla="*/ 510591 w 510591"/>
              <a:gd name="connsiteY2" fmla="*/ 323496 h 510591"/>
              <a:gd name="connsiteX3" fmla="*/ 510591 w 510591"/>
              <a:gd name="connsiteY3" fmla="*/ 510591 h 510591"/>
              <a:gd name="connsiteX4" fmla="*/ 0 w 510591"/>
              <a:gd name="connsiteY4" fmla="*/ 0 h 510591"/>
            </a:gdLst>
            <a:rect l="l" t="t" r="r" b="b"/>
            <a:pathLst>
              <a:path w="510591" h="510591">
                <a:moveTo>
                  <a:pt x="0" y="0"/>
                </a:moveTo>
                <a:lnTo>
                  <a:pt x="187095" y="0"/>
                </a:lnTo>
                <a:cubicBezTo>
                  <a:pt x="365757" y="0"/>
                  <a:pt x="510591" y="144834"/>
                  <a:pt x="510591" y="323496"/>
                </a:cubicBezTo>
                <a:lnTo>
                  <a:pt x="510591" y="510591"/>
                </a:lnTo>
                <a:cubicBezTo>
                  <a:pt x="510591" y="228599"/>
                  <a:pt x="281992" y="0"/>
                  <a:pt x="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2295" y="3278063"/>
            <a:ext cx="267404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Improved Decision-Making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858330" y="3511146"/>
            <a:ext cx="7384274" cy="6544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RAG enhances decision- making by providing real- time, relevant information.
Example: Make informed decisions based on real- time risk analysis.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610610" y="5061991"/>
            <a:ext cx="7879714" cy="75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216000" tIns="45720" rIns="216000" bIns="45720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88975" y="4665991"/>
            <a:ext cx="2921635" cy="1152000"/>
          </a:xfrm>
          <a:prstGeom prst="round1Rect">
            <a:avLst>
              <a:gd name="adj" fmla="val 40491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246045" y="4646942"/>
            <a:ext cx="383615" cy="383615"/>
          </a:xfrm>
          <a:custGeom>
            <a:avLst/>
            <a:gdLst>
              <a:gd name="connsiteX0" fmla="*/ 0 w 510591"/>
              <a:gd name="connsiteY0" fmla="*/ 0 h 510591"/>
              <a:gd name="connsiteX1" fmla="*/ 187095 w 510591"/>
              <a:gd name="connsiteY1" fmla="*/ 0 h 510591"/>
              <a:gd name="connsiteX2" fmla="*/ 510591 w 510591"/>
              <a:gd name="connsiteY2" fmla="*/ 323496 h 510591"/>
              <a:gd name="connsiteX3" fmla="*/ 510591 w 510591"/>
              <a:gd name="connsiteY3" fmla="*/ 510591 h 510591"/>
              <a:gd name="connsiteX4" fmla="*/ 0 w 510591"/>
              <a:gd name="connsiteY4" fmla="*/ 0 h 510591"/>
            </a:gdLst>
            <a:rect l="l" t="t" r="r" b="b"/>
            <a:pathLst>
              <a:path w="510591" h="510591">
                <a:moveTo>
                  <a:pt x="0" y="0"/>
                </a:moveTo>
                <a:lnTo>
                  <a:pt x="187095" y="0"/>
                </a:lnTo>
                <a:cubicBezTo>
                  <a:pt x="365757" y="0"/>
                  <a:pt x="510591" y="144834"/>
                  <a:pt x="510591" y="323496"/>
                </a:cubicBezTo>
                <a:lnTo>
                  <a:pt x="510591" y="510591"/>
                </a:lnTo>
                <a:cubicBezTo>
                  <a:pt x="510591" y="228599"/>
                  <a:pt x="281992" y="0"/>
                  <a:pt x="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dist="190500" blurRad="330200" dir="5400000" sx="90000" sy="90000" kx="0" ky="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22295" y="4878330"/>
            <a:ext cx="267404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Future Directions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3858330" y="5111413"/>
            <a:ext cx="7384274" cy="6544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987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Future applications of RAG in supply chain include more advanced risk management and optimization.
Example: Use RAG for real- time optimization of logistics routes.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Benefits in Supply Chain</a:t>
            </a:r>
            <a:endParaRPr kumimoji="1" lang="zh-CN" altLang="en-US"/>
          </a:p>
        </p:txBody>
      </p:sp>
      <p:grpSp>
        <p:nvGrpSpPr>
          <p:cNvPr id="20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1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AI Agents &amp; CrewAI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05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1" y="2573397"/>
            <a:ext cx="2117606" cy="2117606"/>
          </a:xfrm>
          <a:prstGeom prst="blockArc">
            <a:avLst>
              <a:gd name="adj1" fmla="val 21559607"/>
              <a:gd name="adj2" fmla="val 16275662"/>
              <a:gd name="adj3" fmla="val 6291"/>
            </a:avLst>
          </a:prstGeom>
          <a:solidFill>
            <a:schemeClr val="accent1"/>
          </a:solidFill>
          <a:ln w="1905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 rot="0" flipH="0" flipV="0">
            <a:off x="2677438" y="3632200"/>
            <a:ext cx="9720000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</a:ln>
        </p:spPr>
      </p:cxnSp>
      <p:sp>
        <p:nvSpPr>
          <p:cNvPr id="5" name="标题 1"/>
          <p:cNvSpPr txBox="1"/>
          <p:nvPr/>
        </p:nvSpPr>
        <p:spPr>
          <a:xfrm rot="0" flipH="0" flipV="0">
            <a:off x="3893934" y="4071878"/>
            <a:ext cx="28800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Autonomy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893935" y="4633039"/>
            <a:ext cx="2880000" cy="125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4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Automate multi- step tasks, such as purchase order reconciliation.
Example: Automate the process of matching purchase orders with invoices.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893935" y="3362200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638899" y="4071878"/>
            <a:ext cx="28800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Benefits in Supply Chain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638900" y="4633039"/>
            <a:ext cx="2880000" cy="12573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4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Agents can handle complex, multi- step tasks in supply chain management.
Example: Automate the process of analyzing stockouts and recommending safety stock.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638900" y="3362200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266856" y="2757360"/>
            <a:ext cx="28800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Collaboration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266857" y="1371464"/>
            <a:ext cx="2880000" cy="12598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14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Agents specialize in roles, such as analyst or planner, and collaborate autonomously.
Example: Inventory Analyst agent collaborates with Logistics Planner agent.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265978" y="3362200"/>
            <a:ext cx="540000" cy="54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91203" y="2804200"/>
            <a:ext cx="1656002" cy="165600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76200" blurRad="254000" dir="2700000" sx="100000" sy="100000" kx="0" ky="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350640" y="3232957"/>
            <a:ext cx="737129" cy="79848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Why Agents</a:t>
            </a:r>
            <a:endParaRPr kumimoji="1" lang="zh-CN" altLang="en-US"/>
          </a:p>
        </p:txBody>
      </p:sp>
      <p:grpSp>
        <p:nvGrpSpPr>
          <p:cNvPr id="18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9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15089" y="1371271"/>
            <a:ext cx="1008000" cy="1008000"/>
          </a:xfrm>
          <a:prstGeom prst="roundRect">
            <a:avLst>
              <a:gd name="adj" fmla="val 15278"/>
            </a:avLst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254000" dir="0" sx="109000" sy="109000" kx="0" ky="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526183" y="1482365"/>
            <a:ext cx="785812" cy="785812"/>
          </a:xfrm>
          <a:prstGeom prst="ellipse">
            <a:avLst/>
          </a:prstGeom>
          <a:solidFill>
            <a:schemeClr val="accent1">
              <a:alpha val="1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87073" y="1653815"/>
            <a:ext cx="457678" cy="44291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415089" y="3028850"/>
            <a:ext cx="1008000" cy="1008000"/>
          </a:xfrm>
          <a:prstGeom prst="roundRect">
            <a:avLst>
              <a:gd name="adj" fmla="val 15278"/>
            </a:avLst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254000" dir="0" sx="109000" sy="109000" kx="0" ky="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526183" y="3139944"/>
            <a:ext cx="785812" cy="785812"/>
          </a:xfrm>
          <a:prstGeom prst="ellipse">
            <a:avLst/>
          </a:prstGeom>
          <a:solidFill>
            <a:schemeClr val="accent1">
              <a:alpha val="1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415089" y="4673746"/>
            <a:ext cx="1008000" cy="1008000"/>
          </a:xfrm>
          <a:prstGeom prst="roundRect">
            <a:avLst>
              <a:gd name="adj" fmla="val 15278"/>
            </a:avLst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dist="0" blurRad="254000" dir="0" sx="109000" sy="109000" kx="0" ky="0" algn="ctr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26183" y="4784840"/>
            <a:ext cx="785812" cy="785812"/>
          </a:xfrm>
          <a:prstGeom prst="ellipse">
            <a:avLst/>
          </a:prstGeom>
          <a:solidFill>
            <a:schemeClr val="accent1">
              <a:alpha val="1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730058" y="3328084"/>
            <a:ext cx="378063" cy="40953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74423" y="4955774"/>
            <a:ext cx="482979" cy="422841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235" t="0" r="32442" b="2461"/>
          <a:stretch>
            <a:fillRect/>
          </a:stretch>
        </p:blipFill>
        <p:spPr>
          <a:xfrm rot="0" flipH="0" flipV="0">
            <a:off x="647700" y="1333171"/>
            <a:ext cx="5446538" cy="4521859"/>
          </a:xfrm>
          <a:custGeom>
            <a:avLst/>
            <a:gdLst/>
            <a:rect l="l" t="t" r="r" b="b"/>
            <a:pathLst>
              <a:path w="5446538" h="4521859">
                <a:moveTo>
                  <a:pt x="104487" y="0"/>
                </a:moveTo>
                <a:lnTo>
                  <a:pt x="5342051" y="0"/>
                </a:lnTo>
                <a:lnTo>
                  <a:pt x="5389280" y="32638"/>
                </a:lnTo>
                <a:cubicBezTo>
                  <a:pt x="5424657" y="68900"/>
                  <a:pt x="5446538" y="118996"/>
                  <a:pt x="5446538" y="174330"/>
                </a:cubicBezTo>
                <a:lnTo>
                  <a:pt x="5446538" y="4321478"/>
                </a:lnTo>
                <a:cubicBezTo>
                  <a:pt x="5446538" y="4432145"/>
                  <a:pt x="5359013" y="4521859"/>
                  <a:pt x="5251046" y="4521859"/>
                </a:cubicBezTo>
                <a:lnTo>
                  <a:pt x="195492" y="4521859"/>
                </a:lnTo>
                <a:cubicBezTo>
                  <a:pt x="87525" y="4521859"/>
                  <a:pt x="0" y="4432145"/>
                  <a:pt x="0" y="4321478"/>
                </a:cubicBezTo>
                <a:lnTo>
                  <a:pt x="0" y="174330"/>
                </a:lnTo>
                <a:cubicBezTo>
                  <a:pt x="0" y="118996"/>
                  <a:pt x="21881" y="68900"/>
                  <a:pt x="57258" y="32638"/>
                </a:cubicBezTo>
                <a:lnTo>
                  <a:pt x="104487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 rot="0" flipH="0" flipV="0">
            <a:off x="7587156" y="1842180"/>
            <a:ext cx="3960000" cy="8857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66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Define roles for agents, such as "Inventory Analyst" or "Logistics Planner."
Example: Define an agent for analyzing inventory levels.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583978" y="1327560"/>
            <a:ext cx="3960000" cy="4571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Agents and Roles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587156" y="3487077"/>
            <a:ext cx="3960000" cy="8857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Chain subtasks to form complex workflows.
Example: Chain tasks like "Analyze stockouts" → "Recommend safety stock."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583978" y="2972456"/>
            <a:ext cx="3960000" cy="4571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Task Chaining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587156" y="5131972"/>
            <a:ext cx="3960000" cy="8857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66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Agents collaborate autonomously to complete tasks.
Example: Inventory Analyst agent collaborates with Logistics Planner agent to optimize routes.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583978" y="4617352"/>
            <a:ext cx="3960000" cy="4571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Autonomous Collaboration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CrewAI Framework</a:t>
            </a:r>
            <a:endParaRPr kumimoji="1" lang="zh-CN" altLang="en-US"/>
          </a:p>
        </p:txBody>
      </p:sp>
      <p:grpSp>
        <p:nvGrpSpPr>
          <p:cNvPr id="21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2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671805"/>
            <a:ext cx="609600" cy="998662"/>
          </a:xfrm>
          <a:prstGeom prst="rect">
            <a:avLst/>
          </a:pr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111511" y="989942"/>
            <a:ext cx="1181100" cy="609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27023" y="1120010"/>
            <a:ext cx="2044700" cy="889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</a:t>
            </a: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ONTENTS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847650" y="2535796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Transformer Architecture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451650" y="2535796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2.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8351" y="2535796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1.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64351" y="2535796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Foundations of LLMs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638900" y="2535796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LLM Generation Controls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26997" y="2535796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3.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847650" y="3387194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AI Agents &amp; CrewAI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64351" y="3387194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Retrieval-Augmented Generation (RAG)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8351" y="3387194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4.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451650" y="3387194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5.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638900" y="3387194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LLMs in Supply Chain Management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226997" y="3387194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6.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847650" y="4238592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Conclusion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064351" y="4238592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Knowledge Graphs (KGs) + LLMs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68351" y="4238592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7.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451650" y="4238592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8.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8638900" y="4238592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References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226997" y="4238592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9.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1064351" y="5089990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Supporting Materials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68351" y="5089990"/>
            <a:ext cx="396000" cy="28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10.</a:t>
            </a:r>
            <a:endParaRPr kumimoji="1" lang="zh-CN" altLang="en-US"/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27076" y="2100998"/>
            <a:ext cx="2932428" cy="2783840"/>
          </a:xfrm>
          <a:prstGeom prst="flowChartOffpageConnector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680391" y="2100998"/>
            <a:ext cx="2932428" cy="2783840"/>
          </a:xfrm>
          <a:prstGeom prst="flowChartOffpageConnector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586472" y="2100998"/>
            <a:ext cx="2932428" cy="2783840"/>
          </a:xfrm>
          <a:prstGeom prst="flowChartOffpageConnector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5270918"/>
            <a:ext cx="10858500" cy="10160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832610" y="4976278"/>
            <a:ext cx="721360" cy="721360"/>
          </a:xfrm>
          <a:prstGeom prst="ellipse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001577" y="5159609"/>
            <a:ext cx="383427" cy="354697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02189" y="2540418"/>
            <a:ext cx="2582202" cy="177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Crew of agents optimizing logistics routes using real- time data.
Example: Agents analyze traffic data and optimize delivery routes.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785925" y="4976278"/>
            <a:ext cx="721360" cy="721360"/>
          </a:xfrm>
          <a:prstGeom prst="ellipse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969624" y="5145244"/>
            <a:ext cx="353962" cy="383427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692006" y="4976278"/>
            <a:ext cx="721360" cy="721360"/>
          </a:xfrm>
          <a:prstGeom prst="ellipse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860973" y="5163147"/>
            <a:ext cx="383427" cy="347621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0400" y="1957529"/>
            <a:ext cx="1106168" cy="479978"/>
          </a:xfrm>
          <a:prstGeom prst="round2DiagRect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99160" y="1862238"/>
            <a:ext cx="574040" cy="670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595935" y="1957529"/>
            <a:ext cx="1106168" cy="479978"/>
          </a:xfrm>
          <a:prstGeom prst="round2DiagRect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834695" y="1862238"/>
            <a:ext cx="574040" cy="670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484236" y="1957529"/>
            <a:ext cx="1106168" cy="479978"/>
          </a:xfrm>
          <a:prstGeom prst="round2DiagRect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2700000" sx="100000" sy="100000" kx="0" ky="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722995" y="1862238"/>
            <a:ext cx="574040" cy="670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02189" y="5743776"/>
            <a:ext cx="25739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68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Optimizing Logistics Routes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855504" y="5743776"/>
            <a:ext cx="2586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539">
                <a:ln w="12700">
                  <a:noFill/>
                </a:ln>
                <a:solidFill>
                  <a:srgbClr val="00B0F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Real-Time Data Processing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8761585" y="5743776"/>
            <a:ext cx="25739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Future Directions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855504" y="2540418"/>
            <a:ext cx="2582202" cy="177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Agents process real- time data to make informed decisions.
Example: Agents analyze real- time inventory levels and adjust safety stock.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8761585" y="2540418"/>
            <a:ext cx="2582202" cy="177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Future applications of CrewAI include more advanced automation and optimization.
Example: Use CrewAI for real- time optimization of warehouse operations.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Use Case</a:t>
            </a:r>
            <a:endParaRPr kumimoji="1" lang="zh-CN" altLang="en-US"/>
          </a:p>
        </p:txBody>
      </p:sp>
      <p:grpSp>
        <p:nvGrpSpPr>
          <p:cNvPr id="27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8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LLMs in Supply Chain Management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06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413900" y="1411004"/>
            <a:ext cx="1739418" cy="1720381"/>
          </a:xfrm>
          <a:custGeom>
            <a:avLst/>
            <a:gdLst>
              <a:gd name="connsiteX0" fmla="*/ 1305888 w 1739418"/>
              <a:gd name="connsiteY0" fmla="*/ 0 h 1720381"/>
              <a:gd name="connsiteX1" fmla="*/ 1665933 w 1739418"/>
              <a:gd name="connsiteY1" fmla="*/ 604361 h 1720381"/>
              <a:gd name="connsiteX2" fmla="*/ 1196922 w 1739418"/>
              <a:gd name="connsiteY2" fmla="*/ 1471136 h 1720381"/>
              <a:gd name="connsiteX3" fmla="*/ 542554 w 1739418"/>
              <a:gd name="connsiteY3" fmla="*/ 1471136 h 1720381"/>
              <a:gd name="connsiteX4" fmla="*/ 73543 w 1739418"/>
              <a:gd name="connsiteY4" fmla="*/ 604361 h 1720381"/>
              <a:gd name="connsiteX5" fmla="*/ 433588 w 1739418"/>
              <a:gd name="connsiteY5" fmla="*/ 0 h 1720381"/>
            </a:gdLst>
            <a:rect l="l" t="t" r="r" b="b"/>
            <a:pathLst>
              <a:path w="1739418" h="1720381">
                <a:moveTo>
                  <a:pt x="1305888" y="0"/>
                </a:moveTo>
                <a:cubicBezTo>
                  <a:pt x="1683840" y="0"/>
                  <a:pt x="1845860" y="271939"/>
                  <a:pt x="1665933" y="604361"/>
                </a:cubicBezTo>
                <a:lnTo>
                  <a:pt x="1196922" y="1471136"/>
                </a:lnTo>
                <a:cubicBezTo>
                  <a:pt x="1016995" y="1803464"/>
                  <a:pt x="722482" y="1803464"/>
                  <a:pt x="542554" y="1471136"/>
                </a:cubicBezTo>
                <a:lnTo>
                  <a:pt x="73543" y="604361"/>
                </a:lnTo>
                <a:cubicBezTo>
                  <a:pt x="-106479" y="271939"/>
                  <a:pt x="55541" y="0"/>
                  <a:pt x="433588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866934" y="1805643"/>
            <a:ext cx="833350" cy="815604"/>
          </a:xfrm>
          <a:custGeom>
            <a:avLst/>
            <a:gdLst>
              <a:gd name="connsiteX0" fmla="*/ 323362 w 833350"/>
              <a:gd name="connsiteY0" fmla="*/ 710829 h 815604"/>
              <a:gd name="connsiteX1" fmla="*/ 328029 w 833350"/>
              <a:gd name="connsiteY1" fmla="*/ 723783 h 815604"/>
              <a:gd name="connsiteX2" fmla="*/ 441428 w 833350"/>
              <a:gd name="connsiteY2" fmla="*/ 782504 h 815604"/>
              <a:gd name="connsiteX3" fmla="*/ 500146 w 833350"/>
              <a:gd name="connsiteY3" fmla="*/ 723783 h 815604"/>
              <a:gd name="connsiteX4" fmla="*/ 504337 w 833350"/>
              <a:gd name="connsiteY4" fmla="*/ 710829 h 815604"/>
              <a:gd name="connsiteX5" fmla="*/ 308979 w 833350"/>
              <a:gd name="connsiteY5" fmla="*/ 605958 h 815604"/>
              <a:gd name="connsiteX6" fmla="*/ 270879 w 833350"/>
              <a:gd name="connsiteY6" fmla="*/ 644058 h 815604"/>
              <a:gd name="connsiteX7" fmla="*/ 308979 w 833350"/>
              <a:gd name="connsiteY7" fmla="*/ 682158 h 815604"/>
              <a:gd name="connsiteX8" fmla="*/ 518529 w 833350"/>
              <a:gd name="connsiteY8" fmla="*/ 682158 h 815604"/>
              <a:gd name="connsiteX9" fmla="*/ 556629 w 833350"/>
              <a:gd name="connsiteY9" fmla="*/ 644058 h 815604"/>
              <a:gd name="connsiteX10" fmla="*/ 518529 w 833350"/>
              <a:gd name="connsiteY10" fmla="*/ 605958 h 815604"/>
              <a:gd name="connsiteX11" fmla="*/ 308979 w 833350"/>
              <a:gd name="connsiteY11" fmla="*/ 501183 h 815604"/>
              <a:gd name="connsiteX12" fmla="*/ 270879 w 833350"/>
              <a:gd name="connsiteY12" fmla="*/ 539283 h 815604"/>
              <a:gd name="connsiteX13" fmla="*/ 308979 w 833350"/>
              <a:gd name="connsiteY13" fmla="*/ 577383 h 815604"/>
              <a:gd name="connsiteX14" fmla="*/ 518529 w 833350"/>
              <a:gd name="connsiteY14" fmla="*/ 577383 h 815604"/>
              <a:gd name="connsiteX15" fmla="*/ 556629 w 833350"/>
              <a:gd name="connsiteY15" fmla="*/ 539283 h 815604"/>
              <a:gd name="connsiteX16" fmla="*/ 518529 w 833350"/>
              <a:gd name="connsiteY16" fmla="*/ 501183 h 815604"/>
              <a:gd name="connsiteX17" fmla="*/ 675471 w 833350"/>
              <a:gd name="connsiteY17" fmla="*/ 380081 h 815604"/>
              <a:gd name="connsiteX18" fmla="*/ 686455 w 833350"/>
              <a:gd name="connsiteY18" fmla="*/ 381645 h 815604"/>
              <a:gd name="connsiteX19" fmla="*/ 771513 w 833350"/>
              <a:gd name="connsiteY19" fmla="*/ 432033 h 815604"/>
              <a:gd name="connsiteX20" fmla="*/ 776609 w 833350"/>
              <a:gd name="connsiteY20" fmla="*/ 451892 h 815604"/>
              <a:gd name="connsiteX21" fmla="*/ 756749 w 833350"/>
              <a:gd name="connsiteY21" fmla="*/ 456988 h 815604"/>
              <a:gd name="connsiteX22" fmla="*/ 671691 w 833350"/>
              <a:gd name="connsiteY22" fmla="*/ 406601 h 815604"/>
              <a:gd name="connsiteX23" fmla="*/ 666595 w 833350"/>
              <a:gd name="connsiteY23" fmla="*/ 386741 h 815604"/>
              <a:gd name="connsiteX24" fmla="*/ 675471 w 833350"/>
              <a:gd name="connsiteY24" fmla="*/ 380081 h 815604"/>
              <a:gd name="connsiteX25" fmla="*/ 152134 w 833350"/>
              <a:gd name="connsiteY25" fmla="*/ 380081 h 815604"/>
              <a:gd name="connsiteX26" fmla="*/ 161008 w 833350"/>
              <a:gd name="connsiteY26" fmla="*/ 386741 h 815604"/>
              <a:gd name="connsiteX27" fmla="*/ 155912 w 833350"/>
              <a:gd name="connsiteY27" fmla="*/ 406601 h 815604"/>
              <a:gd name="connsiteX28" fmla="*/ 70854 w 833350"/>
              <a:gd name="connsiteY28" fmla="*/ 456988 h 815604"/>
              <a:gd name="connsiteX29" fmla="*/ 50994 w 833350"/>
              <a:gd name="connsiteY29" fmla="*/ 451892 h 815604"/>
              <a:gd name="connsiteX30" fmla="*/ 56090 w 833350"/>
              <a:gd name="connsiteY30" fmla="*/ 432033 h 815604"/>
              <a:gd name="connsiteX31" fmla="*/ 141148 w 833350"/>
              <a:gd name="connsiteY31" fmla="*/ 381645 h 815604"/>
              <a:gd name="connsiteX32" fmla="*/ 152134 w 833350"/>
              <a:gd name="connsiteY32" fmla="*/ 380081 h 815604"/>
              <a:gd name="connsiteX33" fmla="*/ 413564 w 833350"/>
              <a:gd name="connsiteY33" fmla="*/ 371167 h 815604"/>
              <a:gd name="connsiteX34" fmla="*/ 413799 w 833350"/>
              <a:gd name="connsiteY34" fmla="*/ 371264 h 815604"/>
              <a:gd name="connsiteX35" fmla="*/ 400610 w 833350"/>
              <a:gd name="connsiteY35" fmla="*/ 376596 h 815604"/>
              <a:gd name="connsiteX36" fmla="*/ 395085 w 833350"/>
              <a:gd name="connsiteY36" fmla="*/ 389836 h 815604"/>
              <a:gd name="connsiteX37" fmla="*/ 400324 w 833350"/>
              <a:gd name="connsiteY37" fmla="*/ 403457 h 815604"/>
              <a:gd name="connsiteX38" fmla="*/ 414516 w 833350"/>
              <a:gd name="connsiteY38" fmla="*/ 408696 h 815604"/>
              <a:gd name="connsiteX39" fmla="*/ 428232 w 833350"/>
              <a:gd name="connsiteY39" fmla="*/ 403457 h 815604"/>
              <a:gd name="connsiteX40" fmla="*/ 433376 w 833350"/>
              <a:gd name="connsiteY40" fmla="*/ 389836 h 815604"/>
              <a:gd name="connsiteX41" fmla="*/ 427375 w 833350"/>
              <a:gd name="connsiteY41" fmla="*/ 376882 h 815604"/>
              <a:gd name="connsiteX42" fmla="*/ 413799 w 833350"/>
              <a:gd name="connsiteY42" fmla="*/ 371264 h 815604"/>
              <a:gd name="connsiteX43" fmla="*/ 414040 w 833350"/>
              <a:gd name="connsiteY43" fmla="*/ 371167 h 815604"/>
              <a:gd name="connsiteX44" fmla="*/ 412799 w 833350"/>
              <a:gd name="connsiteY44" fmla="*/ 342876 h 815604"/>
              <a:gd name="connsiteX45" fmla="*/ 413564 w 833350"/>
              <a:gd name="connsiteY45" fmla="*/ 342878 h 815604"/>
              <a:gd name="connsiteX46" fmla="*/ 446997 w 833350"/>
              <a:gd name="connsiteY46" fmla="*/ 356403 h 815604"/>
              <a:gd name="connsiteX47" fmla="*/ 447190 w 833350"/>
              <a:gd name="connsiteY47" fmla="*/ 423755 h 815604"/>
              <a:gd name="connsiteX48" fmla="*/ 446425 w 833350"/>
              <a:gd name="connsiteY48" fmla="*/ 424507 h 815604"/>
              <a:gd name="connsiteX49" fmla="*/ 414040 w 833350"/>
              <a:gd name="connsiteY49" fmla="*/ 436794 h 815604"/>
              <a:gd name="connsiteX50" fmla="*/ 381465 w 833350"/>
              <a:gd name="connsiteY50" fmla="*/ 424507 h 815604"/>
              <a:gd name="connsiteX51" fmla="*/ 366606 w 833350"/>
              <a:gd name="connsiteY51" fmla="*/ 389646 h 815604"/>
              <a:gd name="connsiteX52" fmla="*/ 412799 w 833350"/>
              <a:gd name="connsiteY52" fmla="*/ 342876 h 815604"/>
              <a:gd name="connsiteX53" fmla="*/ 711287 w 833350"/>
              <a:gd name="connsiteY53" fmla="*/ 236580 h 815604"/>
              <a:gd name="connsiteX54" fmla="*/ 717030 w 833350"/>
              <a:gd name="connsiteY54" fmla="*/ 236580 h 815604"/>
              <a:gd name="connsiteX55" fmla="*/ 815900 w 833350"/>
              <a:gd name="connsiteY55" fmla="*/ 236580 h 815604"/>
              <a:gd name="connsiteX56" fmla="*/ 833064 w 833350"/>
              <a:gd name="connsiteY56" fmla="*/ 247995 h 815604"/>
              <a:gd name="connsiteX57" fmla="*/ 821644 w 833350"/>
              <a:gd name="connsiteY57" fmla="*/ 265155 h 815604"/>
              <a:gd name="connsiteX58" fmla="*/ 815900 w 833350"/>
              <a:gd name="connsiteY58" fmla="*/ 265155 h 815604"/>
              <a:gd name="connsiteX59" fmla="*/ 717030 w 833350"/>
              <a:gd name="connsiteY59" fmla="*/ 265155 h 815604"/>
              <a:gd name="connsiteX60" fmla="*/ 699876 w 833350"/>
              <a:gd name="connsiteY60" fmla="*/ 253739 h 815604"/>
              <a:gd name="connsiteX61" fmla="*/ 711287 w 833350"/>
              <a:gd name="connsiteY61" fmla="*/ 236580 h 815604"/>
              <a:gd name="connsiteX62" fmla="*/ 11703 w 833350"/>
              <a:gd name="connsiteY62" fmla="*/ 236580 h 815604"/>
              <a:gd name="connsiteX63" fmla="*/ 110573 w 833350"/>
              <a:gd name="connsiteY63" fmla="*/ 236580 h 815604"/>
              <a:gd name="connsiteX64" fmla="*/ 127732 w 833350"/>
              <a:gd name="connsiteY64" fmla="*/ 247995 h 815604"/>
              <a:gd name="connsiteX65" fmla="*/ 116316 w 833350"/>
              <a:gd name="connsiteY65" fmla="*/ 265155 h 815604"/>
              <a:gd name="connsiteX66" fmla="*/ 110573 w 833350"/>
              <a:gd name="connsiteY66" fmla="*/ 265155 h 815604"/>
              <a:gd name="connsiteX67" fmla="*/ 11703 w 833350"/>
              <a:gd name="connsiteY67" fmla="*/ 265155 h 815604"/>
              <a:gd name="connsiteX68" fmla="*/ 288 w 833350"/>
              <a:gd name="connsiteY68" fmla="*/ 247995 h 815604"/>
              <a:gd name="connsiteX69" fmla="*/ 11703 w 833350"/>
              <a:gd name="connsiteY69" fmla="*/ 236580 h 815604"/>
              <a:gd name="connsiteX70" fmla="*/ 415469 w 833350"/>
              <a:gd name="connsiteY70" fmla="*/ 104181 h 815604"/>
              <a:gd name="connsiteX71" fmla="*/ 400515 w 833350"/>
              <a:gd name="connsiteY71" fmla="*/ 109896 h 815604"/>
              <a:gd name="connsiteX72" fmla="*/ 394705 w 833350"/>
              <a:gd name="connsiteY72" fmla="*/ 128946 h 815604"/>
              <a:gd name="connsiteX73" fmla="*/ 396705 w 833350"/>
              <a:gd name="connsiteY73" fmla="*/ 172285 h 815604"/>
              <a:gd name="connsiteX74" fmla="*/ 403658 w 833350"/>
              <a:gd name="connsiteY74" fmla="*/ 277441 h 815604"/>
              <a:gd name="connsiteX75" fmla="*/ 408992 w 833350"/>
              <a:gd name="connsiteY75" fmla="*/ 303159 h 815604"/>
              <a:gd name="connsiteX76" fmla="*/ 412707 w 833350"/>
              <a:gd name="connsiteY76" fmla="*/ 304968 h 815604"/>
              <a:gd name="connsiteX77" fmla="*/ 416803 w 833350"/>
              <a:gd name="connsiteY77" fmla="*/ 302492 h 815604"/>
              <a:gd name="connsiteX78" fmla="*/ 422041 w 833350"/>
              <a:gd name="connsiteY78" fmla="*/ 277917 h 815604"/>
              <a:gd name="connsiteX79" fmla="*/ 431566 w 833350"/>
              <a:gd name="connsiteY79" fmla="*/ 169428 h 815604"/>
              <a:gd name="connsiteX80" fmla="*/ 432995 w 833350"/>
              <a:gd name="connsiteY80" fmla="*/ 140853 h 815604"/>
              <a:gd name="connsiteX81" fmla="*/ 428042 w 833350"/>
              <a:gd name="connsiteY81" fmla="*/ 109325 h 815604"/>
              <a:gd name="connsiteX82" fmla="*/ 415469 w 833350"/>
              <a:gd name="connsiteY82" fmla="*/ 104181 h 815604"/>
              <a:gd name="connsiteX83" fmla="*/ 415850 w 833350"/>
              <a:gd name="connsiteY83" fmla="*/ 77226 h 815604"/>
              <a:gd name="connsiteX84" fmla="*/ 453950 w 833350"/>
              <a:gd name="connsiteY84" fmla="*/ 98181 h 815604"/>
              <a:gd name="connsiteX85" fmla="*/ 461760 w 833350"/>
              <a:gd name="connsiteY85" fmla="*/ 141996 h 815604"/>
              <a:gd name="connsiteX86" fmla="*/ 460141 w 833350"/>
              <a:gd name="connsiteY86" fmla="*/ 172857 h 815604"/>
              <a:gd name="connsiteX87" fmla="*/ 450616 w 833350"/>
              <a:gd name="connsiteY87" fmla="*/ 280965 h 815604"/>
              <a:gd name="connsiteX88" fmla="*/ 442710 w 833350"/>
              <a:gd name="connsiteY88" fmla="*/ 315636 h 815604"/>
              <a:gd name="connsiteX89" fmla="*/ 412707 w 833350"/>
              <a:gd name="connsiteY89" fmla="*/ 332686 h 815604"/>
              <a:gd name="connsiteX90" fmla="*/ 413183 w 833350"/>
              <a:gd name="connsiteY90" fmla="*/ 333067 h 815604"/>
              <a:gd name="connsiteX91" fmla="*/ 383941 w 833350"/>
              <a:gd name="connsiteY91" fmla="*/ 314874 h 815604"/>
              <a:gd name="connsiteX92" fmla="*/ 376131 w 833350"/>
              <a:gd name="connsiteY92" fmla="*/ 279918 h 815604"/>
              <a:gd name="connsiteX93" fmla="*/ 369082 w 833350"/>
              <a:gd name="connsiteY93" fmla="*/ 175143 h 815604"/>
              <a:gd name="connsiteX94" fmla="*/ 367082 w 833350"/>
              <a:gd name="connsiteY94" fmla="*/ 129994 h 815604"/>
              <a:gd name="connsiteX95" fmla="*/ 380417 w 833350"/>
              <a:gd name="connsiteY95" fmla="*/ 91894 h 815604"/>
              <a:gd name="connsiteX96" fmla="*/ 415850 w 833350"/>
              <a:gd name="connsiteY96" fmla="*/ 77226 h 815604"/>
              <a:gd name="connsiteX97" fmla="*/ 59869 w 833350"/>
              <a:gd name="connsiteY97" fmla="*/ 55658 h 815604"/>
              <a:gd name="connsiteX98" fmla="*/ 70854 w 833350"/>
              <a:gd name="connsiteY98" fmla="*/ 57223 h 815604"/>
              <a:gd name="connsiteX99" fmla="*/ 155912 w 833350"/>
              <a:gd name="connsiteY99" fmla="*/ 107611 h 815604"/>
              <a:gd name="connsiteX100" fmla="*/ 156017 w 833350"/>
              <a:gd name="connsiteY100" fmla="*/ 107672 h 815604"/>
              <a:gd name="connsiteX101" fmla="*/ 161056 w 833350"/>
              <a:gd name="connsiteY101" fmla="*/ 127518 h 815604"/>
              <a:gd name="connsiteX102" fmla="*/ 141148 w 833350"/>
              <a:gd name="connsiteY102" fmla="*/ 132661 h 815604"/>
              <a:gd name="connsiteX103" fmla="*/ 56090 w 833350"/>
              <a:gd name="connsiteY103" fmla="*/ 82179 h 815604"/>
              <a:gd name="connsiteX104" fmla="*/ 50994 w 833350"/>
              <a:gd name="connsiteY104" fmla="*/ 62319 h 815604"/>
              <a:gd name="connsiteX105" fmla="*/ 59869 w 833350"/>
              <a:gd name="connsiteY105" fmla="*/ 55658 h 815604"/>
              <a:gd name="connsiteX106" fmla="*/ 767733 w 833350"/>
              <a:gd name="connsiteY106" fmla="*/ 55658 h 815604"/>
              <a:gd name="connsiteX107" fmla="*/ 776609 w 833350"/>
              <a:gd name="connsiteY107" fmla="*/ 62319 h 815604"/>
              <a:gd name="connsiteX108" fmla="*/ 771513 w 833350"/>
              <a:gd name="connsiteY108" fmla="*/ 82179 h 815604"/>
              <a:gd name="connsiteX109" fmla="*/ 686454 w 833350"/>
              <a:gd name="connsiteY109" fmla="*/ 132661 h 815604"/>
              <a:gd name="connsiteX110" fmla="*/ 666547 w 833350"/>
              <a:gd name="connsiteY110" fmla="*/ 127518 h 815604"/>
              <a:gd name="connsiteX111" fmla="*/ 671586 w 833350"/>
              <a:gd name="connsiteY111" fmla="*/ 107672 h 815604"/>
              <a:gd name="connsiteX112" fmla="*/ 671691 w 833350"/>
              <a:gd name="connsiteY112" fmla="*/ 107611 h 815604"/>
              <a:gd name="connsiteX113" fmla="*/ 756749 w 833350"/>
              <a:gd name="connsiteY113" fmla="*/ 57223 h 815604"/>
              <a:gd name="connsiteX114" fmla="*/ 767733 w 833350"/>
              <a:gd name="connsiteY114" fmla="*/ 55658 h 815604"/>
              <a:gd name="connsiteX115" fmla="*/ 435820 w 833350"/>
              <a:gd name="connsiteY115" fmla="*/ 30206 h 815604"/>
              <a:gd name="connsiteX116" fmla="*/ 371941 w 833350"/>
              <a:gd name="connsiteY116" fmla="*/ 32993 h 815604"/>
              <a:gd name="connsiteX117" fmla="*/ 290596 w 833350"/>
              <a:gd name="connsiteY117" fmla="*/ 66405 h 815604"/>
              <a:gd name="connsiteX118" fmla="*/ 229465 w 833350"/>
              <a:gd name="connsiteY118" fmla="*/ 373567 h 815604"/>
              <a:gd name="connsiteX119" fmla="*/ 290596 w 833350"/>
              <a:gd name="connsiteY119" fmla="*/ 434699 h 815604"/>
              <a:gd name="connsiteX120" fmla="*/ 297073 w 833350"/>
              <a:gd name="connsiteY120" fmla="*/ 446796 h 815604"/>
              <a:gd name="connsiteX121" fmla="*/ 297073 w 833350"/>
              <a:gd name="connsiteY121" fmla="*/ 472132 h 815604"/>
              <a:gd name="connsiteX122" fmla="*/ 308789 w 833350"/>
              <a:gd name="connsiteY122" fmla="*/ 472132 h 815604"/>
              <a:gd name="connsiteX123" fmla="*/ 518339 w 833350"/>
              <a:gd name="connsiteY123" fmla="*/ 472132 h 815604"/>
              <a:gd name="connsiteX124" fmla="*/ 518529 w 833350"/>
              <a:gd name="connsiteY124" fmla="*/ 472132 h 815604"/>
              <a:gd name="connsiteX125" fmla="*/ 530150 w 833350"/>
              <a:gd name="connsiteY125" fmla="*/ 472132 h 815604"/>
              <a:gd name="connsiteX126" fmla="*/ 530150 w 833350"/>
              <a:gd name="connsiteY126" fmla="*/ 446796 h 815604"/>
              <a:gd name="connsiteX127" fmla="*/ 536627 w 833350"/>
              <a:gd name="connsiteY127" fmla="*/ 434699 h 815604"/>
              <a:gd name="connsiteX128" fmla="*/ 597758 w 833350"/>
              <a:gd name="connsiteY128" fmla="*/ 127537 h 815604"/>
              <a:gd name="connsiteX129" fmla="*/ 435820 w 833350"/>
              <a:gd name="connsiteY129" fmla="*/ 30206 h 815604"/>
              <a:gd name="connsiteX130" fmla="*/ 425497 w 833350"/>
              <a:gd name="connsiteY130" fmla="*/ 263 h 815604"/>
              <a:gd name="connsiteX131" fmla="*/ 563392 w 833350"/>
              <a:gd name="connsiteY131" fmla="*/ 49583 h 815604"/>
              <a:gd name="connsiteX132" fmla="*/ 614741 w 833350"/>
              <a:gd name="connsiteY132" fmla="*/ 400114 h 815604"/>
              <a:gd name="connsiteX133" fmla="*/ 563392 w 833350"/>
              <a:gd name="connsiteY133" fmla="*/ 451463 h 815604"/>
              <a:gd name="connsiteX134" fmla="*/ 559391 w 833350"/>
              <a:gd name="connsiteY134" fmla="*/ 454511 h 815604"/>
              <a:gd name="connsiteX135" fmla="*/ 559391 w 833350"/>
              <a:gd name="connsiteY135" fmla="*/ 485753 h 815604"/>
              <a:gd name="connsiteX136" fmla="*/ 562821 w 833350"/>
              <a:gd name="connsiteY136" fmla="*/ 488706 h 815604"/>
              <a:gd name="connsiteX137" fmla="*/ 569250 w 833350"/>
              <a:gd name="connsiteY137" fmla="*/ 582774 h 815604"/>
              <a:gd name="connsiteX138" fmla="*/ 567583 w 833350"/>
              <a:gd name="connsiteY138" fmla="*/ 584622 h 815604"/>
              <a:gd name="connsiteX139" fmla="*/ 561201 w 833350"/>
              <a:gd name="connsiteY139" fmla="*/ 591385 h 815604"/>
              <a:gd name="connsiteX140" fmla="*/ 567583 w 833350"/>
              <a:gd name="connsiteY140" fmla="*/ 598243 h 815604"/>
              <a:gd name="connsiteX141" fmla="*/ 564802 w 833350"/>
              <a:gd name="connsiteY141" fmla="*/ 692493 h 815604"/>
              <a:gd name="connsiteX142" fmla="*/ 538437 w 833350"/>
              <a:gd name="connsiteY142" fmla="*/ 707781 h 815604"/>
              <a:gd name="connsiteX143" fmla="*/ 532531 w 833350"/>
              <a:gd name="connsiteY143" fmla="*/ 709590 h 815604"/>
              <a:gd name="connsiteX144" fmla="*/ 531579 w 833350"/>
              <a:gd name="connsiteY144" fmla="*/ 715686 h 815604"/>
              <a:gd name="connsiteX145" fmla="*/ 413754 w 833350"/>
              <a:gd name="connsiteY145" fmla="*/ 815604 h 815604"/>
              <a:gd name="connsiteX146" fmla="*/ 296025 w 833350"/>
              <a:gd name="connsiteY146" fmla="*/ 715686 h 815604"/>
              <a:gd name="connsiteX147" fmla="*/ 295073 w 833350"/>
              <a:gd name="connsiteY147" fmla="*/ 709590 h 815604"/>
              <a:gd name="connsiteX148" fmla="*/ 289167 w 833350"/>
              <a:gd name="connsiteY148" fmla="*/ 707781 h 815604"/>
              <a:gd name="connsiteX149" fmla="*/ 244735 w 833350"/>
              <a:gd name="connsiteY149" fmla="*/ 624608 h 815604"/>
              <a:gd name="connsiteX150" fmla="*/ 260021 w 833350"/>
              <a:gd name="connsiteY150" fmla="*/ 598243 h 815604"/>
              <a:gd name="connsiteX151" fmla="*/ 266403 w 833350"/>
              <a:gd name="connsiteY151" fmla="*/ 591385 h 815604"/>
              <a:gd name="connsiteX152" fmla="*/ 260021 w 833350"/>
              <a:gd name="connsiteY152" fmla="*/ 584622 h 815604"/>
              <a:gd name="connsiteX153" fmla="*/ 262939 w 833350"/>
              <a:gd name="connsiteY153" fmla="*/ 490374 h 815604"/>
              <a:gd name="connsiteX154" fmla="*/ 264783 w 833350"/>
              <a:gd name="connsiteY154" fmla="*/ 488706 h 815604"/>
              <a:gd name="connsiteX155" fmla="*/ 268212 w 833350"/>
              <a:gd name="connsiteY155" fmla="*/ 485753 h 815604"/>
              <a:gd name="connsiteX156" fmla="*/ 268212 w 833350"/>
              <a:gd name="connsiteY156" fmla="*/ 454511 h 815604"/>
              <a:gd name="connsiteX157" fmla="*/ 264212 w 833350"/>
              <a:gd name="connsiteY157" fmla="*/ 451463 h 815604"/>
              <a:gd name="connsiteX158" fmla="*/ 212862 w 833350"/>
              <a:gd name="connsiteY158" fmla="*/ 100933 h 815604"/>
              <a:gd name="connsiteX159" fmla="*/ 377492 w 833350"/>
              <a:gd name="connsiteY159" fmla="*/ 2661 h 815604"/>
              <a:gd name="connsiteX160" fmla="*/ 425497 w 833350"/>
              <a:gd name="connsiteY160" fmla="*/ 263 h 815604"/>
            </a:gdLst>
            <a:rect l="l" t="t" r="r" b="b"/>
            <a:pathLst>
              <a:path w="833350" h="815604">
                <a:moveTo>
                  <a:pt x="323362" y="710829"/>
                </a:moveTo>
                <a:lnTo>
                  <a:pt x="328029" y="723783"/>
                </a:lnTo>
                <a:cubicBezTo>
                  <a:pt x="343129" y="771312"/>
                  <a:pt x="393899" y="797601"/>
                  <a:pt x="441428" y="782504"/>
                </a:cubicBezTo>
                <a:cubicBezTo>
                  <a:pt x="469374" y="773627"/>
                  <a:pt x="491268" y="751729"/>
                  <a:pt x="500146" y="723783"/>
                </a:cubicBezTo>
                <a:lnTo>
                  <a:pt x="504337" y="710829"/>
                </a:lnTo>
                <a:close/>
                <a:moveTo>
                  <a:pt x="308979" y="605958"/>
                </a:moveTo>
                <a:cubicBezTo>
                  <a:pt x="287938" y="605958"/>
                  <a:pt x="270879" y="623018"/>
                  <a:pt x="270879" y="644058"/>
                </a:cubicBezTo>
                <a:cubicBezTo>
                  <a:pt x="270879" y="665099"/>
                  <a:pt x="287938" y="682158"/>
                  <a:pt x="308979" y="682158"/>
                </a:cubicBezTo>
                <a:lnTo>
                  <a:pt x="518529" y="682158"/>
                </a:lnTo>
                <a:cubicBezTo>
                  <a:pt x="539570" y="682158"/>
                  <a:pt x="556629" y="665099"/>
                  <a:pt x="556629" y="644058"/>
                </a:cubicBezTo>
                <a:cubicBezTo>
                  <a:pt x="556629" y="623018"/>
                  <a:pt x="539570" y="605958"/>
                  <a:pt x="518529" y="605958"/>
                </a:cubicBezTo>
                <a:close/>
                <a:moveTo>
                  <a:pt x="308979" y="501183"/>
                </a:moveTo>
                <a:cubicBezTo>
                  <a:pt x="287938" y="501183"/>
                  <a:pt x="270879" y="518242"/>
                  <a:pt x="270879" y="539283"/>
                </a:cubicBezTo>
                <a:cubicBezTo>
                  <a:pt x="270879" y="560324"/>
                  <a:pt x="287938" y="577383"/>
                  <a:pt x="308979" y="577383"/>
                </a:cubicBezTo>
                <a:lnTo>
                  <a:pt x="518529" y="577383"/>
                </a:lnTo>
                <a:cubicBezTo>
                  <a:pt x="539570" y="577383"/>
                  <a:pt x="556629" y="560324"/>
                  <a:pt x="556629" y="539283"/>
                </a:cubicBezTo>
                <a:cubicBezTo>
                  <a:pt x="556629" y="518242"/>
                  <a:pt x="539570" y="501183"/>
                  <a:pt x="518529" y="501183"/>
                </a:cubicBezTo>
                <a:close/>
                <a:moveTo>
                  <a:pt x="675471" y="380081"/>
                </a:moveTo>
                <a:cubicBezTo>
                  <a:pt x="679066" y="379158"/>
                  <a:pt x="683012" y="379607"/>
                  <a:pt x="686455" y="381645"/>
                </a:cubicBezTo>
                <a:lnTo>
                  <a:pt x="771513" y="432033"/>
                </a:lnTo>
                <a:cubicBezTo>
                  <a:pt x="778400" y="436109"/>
                  <a:pt x="780686" y="445001"/>
                  <a:pt x="776609" y="451892"/>
                </a:cubicBezTo>
                <a:cubicBezTo>
                  <a:pt x="772532" y="458784"/>
                  <a:pt x="763636" y="461065"/>
                  <a:pt x="756749" y="456988"/>
                </a:cubicBezTo>
                <a:lnTo>
                  <a:pt x="671691" y="406601"/>
                </a:lnTo>
                <a:cubicBezTo>
                  <a:pt x="664804" y="402524"/>
                  <a:pt x="662518" y="393632"/>
                  <a:pt x="666595" y="386741"/>
                </a:cubicBezTo>
                <a:cubicBezTo>
                  <a:pt x="668634" y="383296"/>
                  <a:pt x="671877" y="381003"/>
                  <a:pt x="675471" y="380081"/>
                </a:cubicBezTo>
                <a:close/>
                <a:moveTo>
                  <a:pt x="152134" y="380081"/>
                </a:moveTo>
                <a:cubicBezTo>
                  <a:pt x="155727" y="381003"/>
                  <a:pt x="158969" y="383296"/>
                  <a:pt x="161008" y="386741"/>
                </a:cubicBezTo>
                <a:cubicBezTo>
                  <a:pt x="165085" y="393632"/>
                  <a:pt x="162803" y="402524"/>
                  <a:pt x="155912" y="406601"/>
                </a:cubicBezTo>
                <a:lnTo>
                  <a:pt x="70854" y="456988"/>
                </a:lnTo>
                <a:cubicBezTo>
                  <a:pt x="63963" y="461065"/>
                  <a:pt x="55071" y="458784"/>
                  <a:pt x="50994" y="451892"/>
                </a:cubicBezTo>
                <a:cubicBezTo>
                  <a:pt x="46918" y="445001"/>
                  <a:pt x="49199" y="436109"/>
                  <a:pt x="56090" y="432033"/>
                </a:cubicBezTo>
                <a:lnTo>
                  <a:pt x="141148" y="381645"/>
                </a:lnTo>
                <a:cubicBezTo>
                  <a:pt x="144594" y="379607"/>
                  <a:pt x="148540" y="379158"/>
                  <a:pt x="152134" y="380081"/>
                </a:cubicBezTo>
                <a:close/>
                <a:moveTo>
                  <a:pt x="413564" y="371167"/>
                </a:moveTo>
                <a:lnTo>
                  <a:pt x="413799" y="371264"/>
                </a:lnTo>
                <a:lnTo>
                  <a:pt x="400610" y="376596"/>
                </a:lnTo>
                <a:cubicBezTo>
                  <a:pt x="396984" y="380033"/>
                  <a:pt x="394978" y="384841"/>
                  <a:pt x="395085" y="389836"/>
                </a:cubicBezTo>
                <a:cubicBezTo>
                  <a:pt x="394540" y="394955"/>
                  <a:pt x="396488" y="400023"/>
                  <a:pt x="400324" y="403457"/>
                </a:cubicBezTo>
                <a:cubicBezTo>
                  <a:pt x="404197" y="406976"/>
                  <a:pt x="409285" y="408855"/>
                  <a:pt x="414516" y="408696"/>
                </a:cubicBezTo>
                <a:cubicBezTo>
                  <a:pt x="419605" y="408852"/>
                  <a:pt x="424544" y="406966"/>
                  <a:pt x="428232" y="403457"/>
                </a:cubicBezTo>
                <a:cubicBezTo>
                  <a:pt x="431968" y="399961"/>
                  <a:pt x="433869" y="394929"/>
                  <a:pt x="433376" y="389836"/>
                </a:cubicBezTo>
                <a:cubicBezTo>
                  <a:pt x="433354" y="384851"/>
                  <a:pt x="431163" y="380123"/>
                  <a:pt x="427375" y="376882"/>
                </a:cubicBezTo>
                <a:lnTo>
                  <a:pt x="413799" y="371264"/>
                </a:lnTo>
                <a:lnTo>
                  <a:pt x="414040" y="371167"/>
                </a:lnTo>
                <a:close/>
                <a:moveTo>
                  <a:pt x="412799" y="342876"/>
                </a:moveTo>
                <a:cubicBezTo>
                  <a:pt x="413053" y="342875"/>
                  <a:pt x="413309" y="342875"/>
                  <a:pt x="413564" y="342878"/>
                </a:cubicBezTo>
                <a:cubicBezTo>
                  <a:pt x="426077" y="342692"/>
                  <a:pt x="438133" y="347570"/>
                  <a:pt x="446997" y="356403"/>
                </a:cubicBezTo>
                <a:cubicBezTo>
                  <a:pt x="465649" y="374948"/>
                  <a:pt x="465735" y="405103"/>
                  <a:pt x="447190" y="423755"/>
                </a:cubicBezTo>
                <a:cubicBezTo>
                  <a:pt x="446938" y="424008"/>
                  <a:pt x="446683" y="424259"/>
                  <a:pt x="446425" y="424507"/>
                </a:cubicBezTo>
                <a:cubicBezTo>
                  <a:pt x="437556" y="432522"/>
                  <a:pt x="425995" y="436909"/>
                  <a:pt x="414040" y="436794"/>
                </a:cubicBezTo>
                <a:cubicBezTo>
                  <a:pt x="402021" y="436956"/>
                  <a:pt x="390383" y="432567"/>
                  <a:pt x="381465" y="424507"/>
                </a:cubicBezTo>
                <a:cubicBezTo>
                  <a:pt x="371562" y="415683"/>
                  <a:pt x="366113" y="402901"/>
                  <a:pt x="366606" y="389646"/>
                </a:cubicBezTo>
                <a:cubicBezTo>
                  <a:pt x="366447" y="363975"/>
                  <a:pt x="387128" y="343035"/>
                  <a:pt x="412799" y="342876"/>
                </a:cubicBezTo>
                <a:close/>
                <a:moveTo>
                  <a:pt x="711287" y="236580"/>
                </a:moveTo>
                <a:cubicBezTo>
                  <a:pt x="713182" y="236199"/>
                  <a:pt x="715135" y="236199"/>
                  <a:pt x="717030" y="236580"/>
                </a:cubicBezTo>
                <a:lnTo>
                  <a:pt x="815900" y="236580"/>
                </a:lnTo>
                <a:cubicBezTo>
                  <a:pt x="823787" y="234994"/>
                  <a:pt x="831473" y="240105"/>
                  <a:pt x="833064" y="247995"/>
                </a:cubicBezTo>
                <a:cubicBezTo>
                  <a:pt x="834645" y="255886"/>
                  <a:pt x="829530" y="263569"/>
                  <a:pt x="821644" y="265155"/>
                </a:cubicBezTo>
                <a:cubicBezTo>
                  <a:pt x="819748" y="265536"/>
                  <a:pt x="817795" y="265536"/>
                  <a:pt x="815900" y="265155"/>
                </a:cubicBezTo>
                <a:lnTo>
                  <a:pt x="717030" y="265155"/>
                </a:lnTo>
                <a:cubicBezTo>
                  <a:pt x="709144" y="266740"/>
                  <a:pt x="701457" y="261629"/>
                  <a:pt x="699876" y="253739"/>
                </a:cubicBezTo>
                <a:cubicBezTo>
                  <a:pt x="698285" y="245848"/>
                  <a:pt x="703400" y="238165"/>
                  <a:pt x="711287" y="236580"/>
                </a:cubicBezTo>
                <a:close/>
                <a:moveTo>
                  <a:pt x="11703" y="236580"/>
                </a:moveTo>
                <a:lnTo>
                  <a:pt x="110573" y="236580"/>
                </a:lnTo>
                <a:cubicBezTo>
                  <a:pt x="118463" y="234994"/>
                  <a:pt x="126146" y="240105"/>
                  <a:pt x="127732" y="247995"/>
                </a:cubicBezTo>
                <a:cubicBezTo>
                  <a:pt x="129318" y="255886"/>
                  <a:pt x="124207" y="263569"/>
                  <a:pt x="116316" y="265155"/>
                </a:cubicBezTo>
                <a:cubicBezTo>
                  <a:pt x="114421" y="265536"/>
                  <a:pt x="112468" y="265536"/>
                  <a:pt x="110573" y="265155"/>
                </a:cubicBezTo>
                <a:lnTo>
                  <a:pt x="11703" y="265155"/>
                </a:lnTo>
                <a:cubicBezTo>
                  <a:pt x="3813" y="263569"/>
                  <a:pt x="-1298" y="255886"/>
                  <a:pt x="288" y="247995"/>
                </a:cubicBezTo>
                <a:cubicBezTo>
                  <a:pt x="1445" y="242237"/>
                  <a:pt x="5945" y="237737"/>
                  <a:pt x="11703" y="236580"/>
                </a:cubicBezTo>
                <a:close/>
                <a:moveTo>
                  <a:pt x="415469" y="104181"/>
                </a:moveTo>
                <a:cubicBezTo>
                  <a:pt x="409887" y="103797"/>
                  <a:pt x="404418" y="105887"/>
                  <a:pt x="400515" y="109896"/>
                </a:cubicBezTo>
                <a:cubicBezTo>
                  <a:pt x="396226" y="115276"/>
                  <a:pt x="394148" y="122088"/>
                  <a:pt x="394705" y="128946"/>
                </a:cubicBezTo>
                <a:cubicBezTo>
                  <a:pt x="394705" y="137519"/>
                  <a:pt x="395371" y="152092"/>
                  <a:pt x="396705" y="172285"/>
                </a:cubicBezTo>
                <a:lnTo>
                  <a:pt x="403658" y="277441"/>
                </a:lnTo>
                <a:cubicBezTo>
                  <a:pt x="404105" y="286236"/>
                  <a:pt x="405903" y="294911"/>
                  <a:pt x="408992" y="303159"/>
                </a:cubicBezTo>
                <a:cubicBezTo>
                  <a:pt x="409563" y="304397"/>
                  <a:pt x="409849" y="304968"/>
                  <a:pt x="412707" y="304968"/>
                </a:cubicBezTo>
                <a:cubicBezTo>
                  <a:pt x="415564" y="304968"/>
                  <a:pt x="415850" y="304968"/>
                  <a:pt x="416803" y="302492"/>
                </a:cubicBezTo>
                <a:cubicBezTo>
                  <a:pt x="419971" y="294670"/>
                  <a:pt x="421745" y="286352"/>
                  <a:pt x="422041" y="277917"/>
                </a:cubicBezTo>
                <a:lnTo>
                  <a:pt x="431566" y="169428"/>
                </a:lnTo>
                <a:cubicBezTo>
                  <a:pt x="432519" y="159903"/>
                  <a:pt x="432995" y="150378"/>
                  <a:pt x="432995" y="140853"/>
                </a:cubicBezTo>
                <a:cubicBezTo>
                  <a:pt x="433666" y="130107"/>
                  <a:pt x="431975" y="119346"/>
                  <a:pt x="428042" y="109325"/>
                </a:cubicBezTo>
                <a:cubicBezTo>
                  <a:pt x="427280" y="107801"/>
                  <a:pt x="425565" y="104181"/>
                  <a:pt x="415469" y="104181"/>
                </a:cubicBezTo>
                <a:close/>
                <a:moveTo>
                  <a:pt x="415850" y="77226"/>
                </a:moveTo>
                <a:cubicBezTo>
                  <a:pt x="431681" y="75566"/>
                  <a:pt x="446874" y="83923"/>
                  <a:pt x="453950" y="98181"/>
                </a:cubicBezTo>
                <a:cubicBezTo>
                  <a:pt x="459831" y="112008"/>
                  <a:pt x="462501" y="126988"/>
                  <a:pt x="461760" y="141996"/>
                </a:cubicBezTo>
                <a:cubicBezTo>
                  <a:pt x="461783" y="152304"/>
                  <a:pt x="461243" y="162607"/>
                  <a:pt x="460141" y="172857"/>
                </a:cubicBezTo>
                <a:lnTo>
                  <a:pt x="450616" y="280965"/>
                </a:lnTo>
                <a:cubicBezTo>
                  <a:pt x="450150" y="292912"/>
                  <a:pt x="447469" y="304668"/>
                  <a:pt x="442710" y="315636"/>
                </a:cubicBezTo>
                <a:cubicBezTo>
                  <a:pt x="437040" y="326829"/>
                  <a:pt x="425225" y="333543"/>
                  <a:pt x="412707" y="332686"/>
                </a:cubicBezTo>
                <a:lnTo>
                  <a:pt x="413183" y="333067"/>
                </a:lnTo>
                <a:cubicBezTo>
                  <a:pt x="400622" y="333591"/>
                  <a:pt x="389022" y="326374"/>
                  <a:pt x="383941" y="314874"/>
                </a:cubicBezTo>
                <a:cubicBezTo>
                  <a:pt x="379471" y="303719"/>
                  <a:pt x="376834" y="291914"/>
                  <a:pt x="376131" y="279918"/>
                </a:cubicBezTo>
                <a:lnTo>
                  <a:pt x="369082" y="175143"/>
                </a:lnTo>
                <a:cubicBezTo>
                  <a:pt x="367749" y="154092"/>
                  <a:pt x="367082" y="139329"/>
                  <a:pt x="367082" y="129994"/>
                </a:cubicBezTo>
                <a:cubicBezTo>
                  <a:pt x="366395" y="116042"/>
                  <a:pt x="371180" y="102373"/>
                  <a:pt x="380417" y="91894"/>
                </a:cubicBezTo>
                <a:cubicBezTo>
                  <a:pt x="389610" y="82195"/>
                  <a:pt x="402492" y="76862"/>
                  <a:pt x="415850" y="77226"/>
                </a:cubicBezTo>
                <a:close/>
                <a:moveTo>
                  <a:pt x="59869" y="55658"/>
                </a:moveTo>
                <a:cubicBezTo>
                  <a:pt x="63463" y="54736"/>
                  <a:pt x="67408" y="55185"/>
                  <a:pt x="70854" y="57223"/>
                </a:cubicBezTo>
                <a:lnTo>
                  <a:pt x="155912" y="107611"/>
                </a:lnTo>
                <a:cubicBezTo>
                  <a:pt x="155947" y="107631"/>
                  <a:pt x="155983" y="107651"/>
                  <a:pt x="156017" y="107672"/>
                </a:cubicBezTo>
                <a:cubicBezTo>
                  <a:pt x="162888" y="111761"/>
                  <a:pt x="165145" y="120646"/>
                  <a:pt x="161056" y="127518"/>
                </a:cubicBezTo>
                <a:cubicBezTo>
                  <a:pt x="156933" y="134374"/>
                  <a:pt x="148077" y="136663"/>
                  <a:pt x="141148" y="132661"/>
                </a:cubicBezTo>
                <a:lnTo>
                  <a:pt x="56090" y="82179"/>
                </a:lnTo>
                <a:cubicBezTo>
                  <a:pt x="49199" y="78102"/>
                  <a:pt x="46918" y="69210"/>
                  <a:pt x="50994" y="62319"/>
                </a:cubicBezTo>
                <a:cubicBezTo>
                  <a:pt x="53032" y="58873"/>
                  <a:pt x="56275" y="56580"/>
                  <a:pt x="59869" y="55658"/>
                </a:cubicBezTo>
                <a:close/>
                <a:moveTo>
                  <a:pt x="767733" y="55658"/>
                </a:moveTo>
                <a:cubicBezTo>
                  <a:pt x="771327" y="56580"/>
                  <a:pt x="774571" y="58873"/>
                  <a:pt x="776609" y="62319"/>
                </a:cubicBezTo>
                <a:cubicBezTo>
                  <a:pt x="780685" y="69210"/>
                  <a:pt x="778399" y="78102"/>
                  <a:pt x="771513" y="82179"/>
                </a:cubicBezTo>
                <a:lnTo>
                  <a:pt x="686454" y="132661"/>
                </a:lnTo>
                <a:cubicBezTo>
                  <a:pt x="679530" y="136663"/>
                  <a:pt x="670672" y="134374"/>
                  <a:pt x="666547" y="127518"/>
                </a:cubicBezTo>
                <a:cubicBezTo>
                  <a:pt x="662461" y="120646"/>
                  <a:pt x="664718" y="111761"/>
                  <a:pt x="671586" y="107672"/>
                </a:cubicBezTo>
                <a:cubicBezTo>
                  <a:pt x="671624" y="107651"/>
                  <a:pt x="671653" y="107631"/>
                  <a:pt x="671691" y="107611"/>
                </a:cubicBezTo>
                <a:lnTo>
                  <a:pt x="756749" y="57223"/>
                </a:lnTo>
                <a:cubicBezTo>
                  <a:pt x="760193" y="55185"/>
                  <a:pt x="764138" y="54736"/>
                  <a:pt x="767733" y="55658"/>
                </a:cubicBezTo>
                <a:close/>
                <a:moveTo>
                  <a:pt x="435820" y="30206"/>
                </a:moveTo>
                <a:cubicBezTo>
                  <a:pt x="414657" y="28060"/>
                  <a:pt x="393133" y="28943"/>
                  <a:pt x="371941" y="32993"/>
                </a:cubicBezTo>
                <a:cubicBezTo>
                  <a:pt x="343685" y="38392"/>
                  <a:pt x="316021" y="49420"/>
                  <a:pt x="290596" y="66405"/>
                </a:cubicBezTo>
                <a:cubicBezTo>
                  <a:pt x="188895" y="134344"/>
                  <a:pt x="161525" y="271866"/>
                  <a:pt x="229465" y="373567"/>
                </a:cubicBezTo>
                <a:cubicBezTo>
                  <a:pt x="245628" y="397763"/>
                  <a:pt x="266401" y="418536"/>
                  <a:pt x="290596" y="434699"/>
                </a:cubicBezTo>
                <a:cubicBezTo>
                  <a:pt x="294650" y="437387"/>
                  <a:pt x="297084" y="441931"/>
                  <a:pt x="297073" y="446796"/>
                </a:cubicBezTo>
                <a:lnTo>
                  <a:pt x="297073" y="472132"/>
                </a:lnTo>
                <a:lnTo>
                  <a:pt x="308789" y="472132"/>
                </a:lnTo>
                <a:lnTo>
                  <a:pt x="518339" y="472132"/>
                </a:lnTo>
                <a:lnTo>
                  <a:pt x="518529" y="472132"/>
                </a:lnTo>
                <a:lnTo>
                  <a:pt x="530150" y="472132"/>
                </a:lnTo>
                <a:lnTo>
                  <a:pt x="530150" y="446796"/>
                </a:lnTo>
                <a:cubicBezTo>
                  <a:pt x="530140" y="441931"/>
                  <a:pt x="532569" y="437387"/>
                  <a:pt x="536627" y="434699"/>
                </a:cubicBezTo>
                <a:cubicBezTo>
                  <a:pt x="638325" y="366759"/>
                  <a:pt x="665700" y="229238"/>
                  <a:pt x="597758" y="127537"/>
                </a:cubicBezTo>
                <a:cubicBezTo>
                  <a:pt x="559541" y="70330"/>
                  <a:pt x="499309" y="36641"/>
                  <a:pt x="435820" y="30206"/>
                </a:cubicBezTo>
                <a:close/>
                <a:moveTo>
                  <a:pt x="425497" y="263"/>
                </a:moveTo>
                <a:cubicBezTo>
                  <a:pt x="473697" y="2472"/>
                  <a:pt x="521776" y="18602"/>
                  <a:pt x="563392" y="49583"/>
                </a:cubicBezTo>
                <a:cubicBezTo>
                  <a:pt x="674368" y="132200"/>
                  <a:pt x="697361" y="289137"/>
                  <a:pt x="614741" y="400114"/>
                </a:cubicBezTo>
                <a:cubicBezTo>
                  <a:pt x="600206" y="419633"/>
                  <a:pt x="582909" y="436931"/>
                  <a:pt x="563392" y="451463"/>
                </a:cubicBezTo>
                <a:lnTo>
                  <a:pt x="559391" y="454511"/>
                </a:lnTo>
                <a:lnTo>
                  <a:pt x="559391" y="485753"/>
                </a:lnTo>
                <a:lnTo>
                  <a:pt x="562821" y="488706"/>
                </a:lnTo>
                <a:cubicBezTo>
                  <a:pt x="590576" y="512907"/>
                  <a:pt x="593453" y="555025"/>
                  <a:pt x="569250" y="582774"/>
                </a:cubicBezTo>
                <a:cubicBezTo>
                  <a:pt x="568707" y="583403"/>
                  <a:pt x="568155" y="584022"/>
                  <a:pt x="567583" y="584622"/>
                </a:cubicBezTo>
                <a:lnTo>
                  <a:pt x="561201" y="591385"/>
                </a:lnTo>
                <a:lnTo>
                  <a:pt x="567583" y="598243"/>
                </a:lnTo>
                <a:cubicBezTo>
                  <a:pt x="592843" y="625037"/>
                  <a:pt x="591596" y="667233"/>
                  <a:pt x="564802" y="692493"/>
                </a:cubicBezTo>
                <a:cubicBezTo>
                  <a:pt x="557315" y="699560"/>
                  <a:pt x="548285" y="704790"/>
                  <a:pt x="538437" y="707781"/>
                </a:cubicBezTo>
                <a:lnTo>
                  <a:pt x="532531" y="709590"/>
                </a:lnTo>
                <a:lnTo>
                  <a:pt x="531579" y="715686"/>
                </a:lnTo>
                <a:cubicBezTo>
                  <a:pt x="522244" y="773455"/>
                  <a:pt x="472268" y="815832"/>
                  <a:pt x="413754" y="815604"/>
                </a:cubicBezTo>
                <a:cubicBezTo>
                  <a:pt x="355276" y="815794"/>
                  <a:pt x="305349" y="773417"/>
                  <a:pt x="296025" y="715686"/>
                </a:cubicBezTo>
                <a:lnTo>
                  <a:pt x="295073" y="709590"/>
                </a:lnTo>
                <a:lnTo>
                  <a:pt x="289167" y="707781"/>
                </a:lnTo>
                <a:cubicBezTo>
                  <a:pt x="253931" y="697084"/>
                  <a:pt x="234038" y="659851"/>
                  <a:pt x="244735" y="624608"/>
                </a:cubicBezTo>
                <a:cubicBezTo>
                  <a:pt x="247726" y="614759"/>
                  <a:pt x="252958" y="605739"/>
                  <a:pt x="260021" y="598243"/>
                </a:cubicBezTo>
                <a:lnTo>
                  <a:pt x="266403" y="591385"/>
                </a:lnTo>
                <a:lnTo>
                  <a:pt x="260021" y="584622"/>
                </a:lnTo>
                <a:cubicBezTo>
                  <a:pt x="234801" y="557790"/>
                  <a:pt x="236108" y="515595"/>
                  <a:pt x="262939" y="490374"/>
                </a:cubicBezTo>
                <a:cubicBezTo>
                  <a:pt x="263544" y="489807"/>
                  <a:pt x="264158" y="489250"/>
                  <a:pt x="264783" y="488706"/>
                </a:cubicBezTo>
                <a:lnTo>
                  <a:pt x="268212" y="485753"/>
                </a:lnTo>
                <a:lnTo>
                  <a:pt x="268212" y="454511"/>
                </a:lnTo>
                <a:lnTo>
                  <a:pt x="264212" y="451463"/>
                </a:lnTo>
                <a:cubicBezTo>
                  <a:pt x="153236" y="368847"/>
                  <a:pt x="130246" y="211909"/>
                  <a:pt x="212862" y="100933"/>
                </a:cubicBezTo>
                <a:cubicBezTo>
                  <a:pt x="254170" y="45445"/>
                  <a:pt x="314059" y="11953"/>
                  <a:pt x="377492" y="2661"/>
                </a:cubicBezTo>
                <a:cubicBezTo>
                  <a:pt x="393351" y="338"/>
                  <a:pt x="409431" y="-473"/>
                  <a:pt x="425497" y="263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3264940"/>
            <a:ext cx="3246418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Analyzing Historical Sales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4074950"/>
            <a:ext cx="3246418" cy="17784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Analyze historical sales data and market trends to generate accurate demand forecasts.
Example: Use LLM to analyze past sales and predict future demand.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219839" y="1411004"/>
            <a:ext cx="1739622" cy="1720381"/>
          </a:xfrm>
          <a:custGeom>
            <a:avLst/>
            <a:gdLst>
              <a:gd name="connsiteX0" fmla="*/ 1305961 w 1739622"/>
              <a:gd name="connsiteY0" fmla="*/ 0 h 1720381"/>
              <a:gd name="connsiteX1" fmla="*/ 1666006 w 1739622"/>
              <a:gd name="connsiteY1" fmla="*/ 604361 h 1720381"/>
              <a:gd name="connsiteX2" fmla="*/ 1196995 w 1739622"/>
              <a:gd name="connsiteY2" fmla="*/ 1471136 h 1720381"/>
              <a:gd name="connsiteX3" fmla="*/ 542627 w 1739622"/>
              <a:gd name="connsiteY3" fmla="*/ 1471136 h 1720381"/>
              <a:gd name="connsiteX4" fmla="*/ 73617 w 1739622"/>
              <a:gd name="connsiteY4" fmla="*/ 604361 h 1720381"/>
              <a:gd name="connsiteX5" fmla="*/ 433661 w 1739622"/>
              <a:gd name="connsiteY5" fmla="*/ 0 h 1720381"/>
            </a:gdLst>
            <a:rect l="l" t="t" r="r" b="b"/>
            <a:pathLst>
              <a:path w="1739622" h="1720381">
                <a:moveTo>
                  <a:pt x="1305961" y="0"/>
                </a:moveTo>
                <a:cubicBezTo>
                  <a:pt x="1684199" y="0"/>
                  <a:pt x="1846124" y="271939"/>
                  <a:pt x="1666006" y="604361"/>
                </a:cubicBezTo>
                <a:lnTo>
                  <a:pt x="1196995" y="1471136"/>
                </a:lnTo>
                <a:cubicBezTo>
                  <a:pt x="1017068" y="1803464"/>
                  <a:pt x="722555" y="1803464"/>
                  <a:pt x="542627" y="1471136"/>
                </a:cubicBezTo>
                <a:lnTo>
                  <a:pt x="73617" y="604361"/>
                </a:lnTo>
                <a:cubicBezTo>
                  <a:pt x="-106501" y="271939"/>
                  <a:pt x="55424" y="0"/>
                  <a:pt x="433661" y="0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662946" y="1729651"/>
            <a:ext cx="853409" cy="749960"/>
          </a:xfrm>
          <a:custGeom>
            <a:avLst/>
            <a:gdLst>
              <a:gd name="connsiteX0" fmla="*/ 189069 w 853409"/>
              <a:gd name="connsiteY0" fmla="*/ 520598 h 749960"/>
              <a:gd name="connsiteX1" fmla="*/ 138586 w 853409"/>
              <a:gd name="connsiteY1" fmla="*/ 570985 h 749960"/>
              <a:gd name="connsiteX2" fmla="*/ 84675 w 853409"/>
              <a:gd name="connsiteY2" fmla="*/ 599465 h 749960"/>
              <a:gd name="connsiteX3" fmla="*/ 84675 w 853409"/>
              <a:gd name="connsiteY3" fmla="*/ 720623 h 749960"/>
              <a:gd name="connsiteX4" fmla="*/ 85246 w 853409"/>
              <a:gd name="connsiteY4" fmla="*/ 720623 h 749960"/>
              <a:gd name="connsiteX5" fmla="*/ 188593 w 853409"/>
              <a:gd name="connsiteY5" fmla="*/ 720623 h 749960"/>
              <a:gd name="connsiteX6" fmla="*/ 189069 w 853409"/>
              <a:gd name="connsiteY6" fmla="*/ 720623 h 749960"/>
              <a:gd name="connsiteX7" fmla="*/ 269460 w 853409"/>
              <a:gd name="connsiteY7" fmla="*/ 518503 h 749960"/>
              <a:gd name="connsiteX8" fmla="*/ 269460 w 853409"/>
              <a:gd name="connsiteY8" fmla="*/ 720623 h 749960"/>
              <a:gd name="connsiteX9" fmla="*/ 269936 w 853409"/>
              <a:gd name="connsiteY9" fmla="*/ 720623 h 749960"/>
              <a:gd name="connsiteX10" fmla="*/ 373282 w 853409"/>
              <a:gd name="connsiteY10" fmla="*/ 720623 h 749960"/>
              <a:gd name="connsiteX11" fmla="*/ 373759 w 853409"/>
              <a:gd name="connsiteY11" fmla="*/ 720623 h 749960"/>
              <a:gd name="connsiteX12" fmla="*/ 373759 w 853409"/>
              <a:gd name="connsiteY12" fmla="*/ 594322 h 749960"/>
              <a:gd name="connsiteX13" fmla="*/ 315846 w 853409"/>
              <a:gd name="connsiteY13" fmla="*/ 564890 h 749960"/>
              <a:gd name="connsiteX14" fmla="*/ 558544 w 853409"/>
              <a:gd name="connsiteY14" fmla="*/ 470878 h 749960"/>
              <a:gd name="connsiteX15" fmla="*/ 464627 w 853409"/>
              <a:gd name="connsiteY15" fmla="*/ 564699 h 749960"/>
              <a:gd name="connsiteX16" fmla="*/ 454150 w 853409"/>
              <a:gd name="connsiteY16" fmla="*/ 573843 h 749960"/>
              <a:gd name="connsiteX17" fmla="*/ 454150 w 853409"/>
              <a:gd name="connsiteY17" fmla="*/ 720623 h 749960"/>
              <a:gd name="connsiteX18" fmla="*/ 454626 w 853409"/>
              <a:gd name="connsiteY18" fmla="*/ 720623 h 749960"/>
              <a:gd name="connsiteX19" fmla="*/ 558068 w 853409"/>
              <a:gd name="connsiteY19" fmla="*/ 720623 h 749960"/>
              <a:gd name="connsiteX20" fmla="*/ 558544 w 853409"/>
              <a:gd name="connsiteY20" fmla="*/ 720623 h 749960"/>
              <a:gd name="connsiteX21" fmla="*/ 217929 w 853409"/>
              <a:gd name="connsiteY21" fmla="*/ 450494 h 749960"/>
              <a:gd name="connsiteX22" fmla="*/ 217929 w 853409"/>
              <a:gd name="connsiteY22" fmla="*/ 720623 h 749960"/>
              <a:gd name="connsiteX23" fmla="*/ 188593 w 853409"/>
              <a:gd name="connsiteY23" fmla="*/ 749960 h 749960"/>
              <a:gd name="connsiteX24" fmla="*/ 85246 w 853409"/>
              <a:gd name="connsiteY24" fmla="*/ 749960 h 749960"/>
              <a:gd name="connsiteX25" fmla="*/ 55814 w 853409"/>
              <a:gd name="connsiteY25" fmla="*/ 720623 h 749960"/>
              <a:gd name="connsiteX26" fmla="*/ 55814 w 853409"/>
              <a:gd name="connsiteY26" fmla="*/ 573462 h 749960"/>
              <a:gd name="connsiteX27" fmla="*/ 69339 w 853409"/>
              <a:gd name="connsiteY27" fmla="*/ 572509 h 749960"/>
              <a:gd name="connsiteX28" fmla="*/ 118203 w 853409"/>
              <a:gd name="connsiteY28" fmla="*/ 550125 h 749960"/>
              <a:gd name="connsiteX29" fmla="*/ 240599 w 853409"/>
              <a:gd name="connsiteY29" fmla="*/ 448875 h 749960"/>
              <a:gd name="connsiteX30" fmla="*/ 335849 w 853409"/>
              <a:gd name="connsiteY30" fmla="*/ 544125 h 749960"/>
              <a:gd name="connsiteX31" fmla="*/ 388522 w 853409"/>
              <a:gd name="connsiteY31" fmla="*/ 567175 h 749960"/>
              <a:gd name="connsiteX32" fmla="*/ 402619 w 853409"/>
              <a:gd name="connsiteY32" fmla="*/ 567175 h 749960"/>
              <a:gd name="connsiteX33" fmla="*/ 402619 w 853409"/>
              <a:gd name="connsiteY33" fmla="*/ 720814 h 749960"/>
              <a:gd name="connsiteX34" fmla="*/ 373282 w 853409"/>
              <a:gd name="connsiteY34" fmla="*/ 749960 h 749960"/>
              <a:gd name="connsiteX35" fmla="*/ 269936 w 853409"/>
              <a:gd name="connsiteY35" fmla="*/ 749960 h 749960"/>
              <a:gd name="connsiteX36" fmla="*/ 240599 w 853409"/>
              <a:gd name="connsiteY36" fmla="*/ 720623 h 749960"/>
              <a:gd name="connsiteX37" fmla="*/ 587119 w 853409"/>
              <a:gd name="connsiteY37" fmla="*/ 402012 h 749960"/>
              <a:gd name="connsiteX38" fmla="*/ 587119 w 853409"/>
              <a:gd name="connsiteY38" fmla="*/ 721385 h 749960"/>
              <a:gd name="connsiteX39" fmla="*/ 558068 w 853409"/>
              <a:gd name="connsiteY39" fmla="*/ 749960 h 749960"/>
              <a:gd name="connsiteX40" fmla="*/ 454626 w 853409"/>
              <a:gd name="connsiteY40" fmla="*/ 749960 h 749960"/>
              <a:gd name="connsiteX41" fmla="*/ 425289 w 853409"/>
              <a:gd name="connsiteY41" fmla="*/ 720623 h 749960"/>
              <a:gd name="connsiteX42" fmla="*/ 425289 w 853409"/>
              <a:gd name="connsiteY42" fmla="*/ 558698 h 749960"/>
              <a:gd name="connsiteX43" fmla="*/ 431957 w 853409"/>
              <a:gd name="connsiteY43" fmla="*/ 554412 h 749960"/>
              <a:gd name="connsiteX44" fmla="*/ 444244 w 853409"/>
              <a:gd name="connsiteY44" fmla="*/ 544887 h 749960"/>
              <a:gd name="connsiteX45" fmla="*/ 742948 w 853409"/>
              <a:gd name="connsiteY45" fmla="*/ 285997 h 749960"/>
              <a:gd name="connsiteX46" fmla="*/ 638554 w 853409"/>
              <a:gd name="connsiteY46" fmla="*/ 390296 h 749960"/>
              <a:gd name="connsiteX47" fmla="*/ 638554 w 853409"/>
              <a:gd name="connsiteY47" fmla="*/ 720623 h 749960"/>
              <a:gd name="connsiteX48" fmla="*/ 639125 w 853409"/>
              <a:gd name="connsiteY48" fmla="*/ 720623 h 749960"/>
              <a:gd name="connsiteX49" fmla="*/ 742471 w 853409"/>
              <a:gd name="connsiteY49" fmla="*/ 720623 h 749960"/>
              <a:gd name="connsiteX50" fmla="*/ 742948 w 853409"/>
              <a:gd name="connsiteY50" fmla="*/ 720623 h 749960"/>
              <a:gd name="connsiteX51" fmla="*/ 750377 w 853409"/>
              <a:gd name="connsiteY51" fmla="*/ 235991 h 749960"/>
              <a:gd name="connsiteX52" fmla="*/ 774856 w 853409"/>
              <a:gd name="connsiteY52" fmla="*/ 256946 h 749960"/>
              <a:gd name="connsiteX53" fmla="*/ 771904 w 853409"/>
              <a:gd name="connsiteY53" fmla="*/ 720623 h 749960"/>
              <a:gd name="connsiteX54" fmla="*/ 742757 w 853409"/>
              <a:gd name="connsiteY54" fmla="*/ 749960 h 749960"/>
              <a:gd name="connsiteX55" fmla="*/ 639411 w 853409"/>
              <a:gd name="connsiteY55" fmla="*/ 749960 h 749960"/>
              <a:gd name="connsiteX56" fmla="*/ 610074 w 853409"/>
              <a:gd name="connsiteY56" fmla="*/ 720623 h 749960"/>
              <a:gd name="connsiteX57" fmla="*/ 610074 w 853409"/>
              <a:gd name="connsiteY57" fmla="*/ 380390 h 749960"/>
              <a:gd name="connsiteX58" fmla="*/ 807813 w 853409"/>
              <a:gd name="connsiteY58" fmla="*/ 29966 h 749960"/>
              <a:gd name="connsiteX59" fmla="*/ 736566 w 853409"/>
              <a:gd name="connsiteY59" fmla="*/ 33299 h 749960"/>
              <a:gd name="connsiteX60" fmla="*/ 663890 w 853409"/>
              <a:gd name="connsiteY60" fmla="*/ 36728 h 749960"/>
              <a:gd name="connsiteX61" fmla="*/ 651413 w 853409"/>
              <a:gd name="connsiteY61" fmla="*/ 40157 h 749960"/>
              <a:gd name="connsiteX62" fmla="*/ 649222 w 853409"/>
              <a:gd name="connsiteY62" fmla="*/ 43491 h 749960"/>
              <a:gd name="connsiteX63" fmla="*/ 653984 w 853409"/>
              <a:gd name="connsiteY63" fmla="*/ 57398 h 749960"/>
              <a:gd name="connsiteX64" fmla="*/ 666081 w 853409"/>
              <a:gd name="connsiteY64" fmla="*/ 69685 h 749960"/>
              <a:gd name="connsiteX65" fmla="*/ 691132 w 853409"/>
              <a:gd name="connsiteY65" fmla="*/ 94736 h 749960"/>
              <a:gd name="connsiteX66" fmla="*/ 701609 w 853409"/>
              <a:gd name="connsiteY66" fmla="*/ 104927 h 749960"/>
              <a:gd name="connsiteX67" fmla="*/ 390237 w 853409"/>
              <a:gd name="connsiteY67" fmla="*/ 416395 h 749960"/>
              <a:gd name="connsiteX68" fmla="*/ 249172 w 853409"/>
              <a:gd name="connsiteY68" fmla="*/ 274758 h 749960"/>
              <a:gd name="connsiteX69" fmla="*/ 229931 w 853409"/>
              <a:gd name="connsiteY69" fmla="*/ 266852 h 749960"/>
              <a:gd name="connsiteX70" fmla="*/ 210881 w 853409"/>
              <a:gd name="connsiteY70" fmla="*/ 274758 h 749960"/>
              <a:gd name="connsiteX71" fmla="*/ 36764 w 853409"/>
              <a:gd name="connsiteY71" fmla="*/ 448685 h 749960"/>
              <a:gd name="connsiteX72" fmla="*/ 36764 w 853409"/>
              <a:gd name="connsiteY72" fmla="*/ 486785 h 749960"/>
              <a:gd name="connsiteX73" fmla="*/ 44575 w 853409"/>
              <a:gd name="connsiteY73" fmla="*/ 494595 h 749960"/>
              <a:gd name="connsiteX74" fmla="*/ 63625 w 853409"/>
              <a:gd name="connsiteY74" fmla="*/ 502596 h 749960"/>
              <a:gd name="connsiteX75" fmla="*/ 82675 w 853409"/>
              <a:gd name="connsiteY75" fmla="*/ 494595 h 749960"/>
              <a:gd name="connsiteX76" fmla="*/ 229931 w 853409"/>
              <a:gd name="connsiteY76" fmla="*/ 348101 h 749960"/>
              <a:gd name="connsiteX77" fmla="*/ 370806 w 853409"/>
              <a:gd name="connsiteY77" fmla="*/ 488975 h 749960"/>
              <a:gd name="connsiteX78" fmla="*/ 389856 w 853409"/>
              <a:gd name="connsiteY78" fmla="*/ 496976 h 749960"/>
              <a:gd name="connsiteX79" fmla="*/ 408906 w 853409"/>
              <a:gd name="connsiteY79" fmla="*/ 488880 h 749960"/>
              <a:gd name="connsiteX80" fmla="*/ 747044 w 853409"/>
              <a:gd name="connsiteY80" fmla="*/ 150647 h 749960"/>
              <a:gd name="connsiteX81" fmla="*/ 794669 w 853409"/>
              <a:gd name="connsiteY81" fmla="*/ 198272 h 749960"/>
              <a:gd name="connsiteX82" fmla="*/ 804194 w 853409"/>
              <a:gd name="connsiteY82" fmla="*/ 204559 h 749960"/>
              <a:gd name="connsiteX83" fmla="*/ 809242 w 853409"/>
              <a:gd name="connsiteY83" fmla="*/ 203130 h 749960"/>
              <a:gd name="connsiteX84" fmla="*/ 817719 w 853409"/>
              <a:gd name="connsiteY84" fmla="*/ 185985 h 749960"/>
              <a:gd name="connsiteX85" fmla="*/ 821815 w 853409"/>
              <a:gd name="connsiteY85" fmla="*/ 100260 h 749960"/>
              <a:gd name="connsiteX86" fmla="*/ 824387 w 853409"/>
              <a:gd name="connsiteY86" fmla="*/ 45396 h 749960"/>
              <a:gd name="connsiteX87" fmla="*/ 821434 w 853409"/>
              <a:gd name="connsiteY87" fmla="*/ 33299 h 749960"/>
              <a:gd name="connsiteX88" fmla="*/ 810194 w 853409"/>
              <a:gd name="connsiteY88" fmla="*/ 29966 h 749960"/>
              <a:gd name="connsiteX89" fmla="*/ 807146 w 853409"/>
              <a:gd name="connsiteY89" fmla="*/ 57 h 749960"/>
              <a:gd name="connsiteX90" fmla="*/ 810004 w 853409"/>
              <a:gd name="connsiteY90" fmla="*/ 57 h 749960"/>
              <a:gd name="connsiteX91" fmla="*/ 842294 w 853409"/>
              <a:gd name="connsiteY91" fmla="*/ 12535 h 749960"/>
              <a:gd name="connsiteX92" fmla="*/ 853152 w 853409"/>
              <a:gd name="connsiteY92" fmla="*/ 46063 h 749960"/>
              <a:gd name="connsiteX93" fmla="*/ 850580 w 853409"/>
              <a:gd name="connsiteY93" fmla="*/ 100927 h 749960"/>
              <a:gd name="connsiteX94" fmla="*/ 846580 w 853409"/>
              <a:gd name="connsiteY94" fmla="*/ 186652 h 749960"/>
              <a:gd name="connsiteX95" fmla="*/ 833340 w 853409"/>
              <a:gd name="connsiteY95" fmla="*/ 220180 h 749960"/>
              <a:gd name="connsiteX96" fmla="*/ 823148 w 853409"/>
              <a:gd name="connsiteY96" fmla="*/ 227800 h 749960"/>
              <a:gd name="connsiteX97" fmla="*/ 804098 w 853409"/>
              <a:gd name="connsiteY97" fmla="*/ 232848 h 749960"/>
              <a:gd name="connsiteX98" fmla="*/ 774095 w 853409"/>
              <a:gd name="connsiteY98" fmla="*/ 218180 h 749960"/>
              <a:gd name="connsiteX99" fmla="*/ 747234 w 853409"/>
              <a:gd name="connsiteY99" fmla="*/ 191319 h 749960"/>
              <a:gd name="connsiteX100" fmla="*/ 429766 w 853409"/>
              <a:gd name="connsiteY100" fmla="*/ 509168 h 749960"/>
              <a:gd name="connsiteX101" fmla="*/ 390046 w 853409"/>
              <a:gd name="connsiteY101" fmla="*/ 525647 h 749960"/>
              <a:gd name="connsiteX102" fmla="*/ 350422 w 853409"/>
              <a:gd name="connsiteY102" fmla="*/ 509168 h 749960"/>
              <a:gd name="connsiteX103" fmla="*/ 229931 w 853409"/>
              <a:gd name="connsiteY103" fmla="*/ 388677 h 749960"/>
              <a:gd name="connsiteX104" fmla="*/ 103344 w 853409"/>
              <a:gd name="connsiteY104" fmla="*/ 515264 h 749960"/>
              <a:gd name="connsiteX105" fmla="*/ 63815 w 853409"/>
              <a:gd name="connsiteY105" fmla="*/ 531743 h 749960"/>
              <a:gd name="connsiteX106" fmla="*/ 24191 w 853409"/>
              <a:gd name="connsiteY106" fmla="*/ 515264 h 749960"/>
              <a:gd name="connsiteX107" fmla="*/ 16381 w 853409"/>
              <a:gd name="connsiteY107" fmla="*/ 507454 h 749960"/>
              <a:gd name="connsiteX108" fmla="*/ 16381 w 853409"/>
              <a:gd name="connsiteY108" fmla="*/ 428301 h 749960"/>
              <a:gd name="connsiteX109" fmla="*/ 190879 w 853409"/>
              <a:gd name="connsiteY109" fmla="*/ 254375 h 749960"/>
              <a:gd name="connsiteX110" fmla="*/ 270127 w 853409"/>
              <a:gd name="connsiteY110" fmla="*/ 254375 h 749960"/>
              <a:gd name="connsiteX111" fmla="*/ 390523 w 853409"/>
              <a:gd name="connsiteY111" fmla="*/ 374866 h 749960"/>
              <a:gd name="connsiteX112" fmla="*/ 660842 w 853409"/>
              <a:gd name="connsiteY112" fmla="*/ 104356 h 749960"/>
              <a:gd name="connsiteX113" fmla="*/ 645793 w 853409"/>
              <a:gd name="connsiteY113" fmla="*/ 89116 h 749960"/>
              <a:gd name="connsiteX114" fmla="*/ 633791 w 853409"/>
              <a:gd name="connsiteY114" fmla="*/ 76924 h 749960"/>
              <a:gd name="connsiteX115" fmla="*/ 623314 w 853409"/>
              <a:gd name="connsiteY115" fmla="*/ 30728 h 749960"/>
              <a:gd name="connsiteX116" fmla="*/ 631505 w 853409"/>
              <a:gd name="connsiteY116" fmla="*/ 18631 h 749960"/>
              <a:gd name="connsiteX117" fmla="*/ 662842 w 853409"/>
              <a:gd name="connsiteY117" fmla="*/ 6820 h 749960"/>
              <a:gd name="connsiteX118" fmla="*/ 735613 w 853409"/>
              <a:gd name="connsiteY118" fmla="*/ 3391 h 749960"/>
            </a:gdLst>
            <a:rect l="l" t="t" r="r" b="b"/>
            <a:pathLst>
              <a:path w="853409" h="749960">
                <a:moveTo>
                  <a:pt x="189069" y="520598"/>
                </a:moveTo>
                <a:lnTo>
                  <a:pt x="138586" y="570985"/>
                </a:lnTo>
                <a:cubicBezTo>
                  <a:pt x="123832" y="585613"/>
                  <a:pt x="105068" y="595526"/>
                  <a:pt x="84675" y="599465"/>
                </a:cubicBezTo>
                <a:lnTo>
                  <a:pt x="84675" y="720623"/>
                </a:lnTo>
                <a:cubicBezTo>
                  <a:pt x="84856" y="720728"/>
                  <a:pt x="85065" y="720728"/>
                  <a:pt x="85246" y="720623"/>
                </a:cubicBezTo>
                <a:lnTo>
                  <a:pt x="188593" y="720623"/>
                </a:lnTo>
                <a:cubicBezTo>
                  <a:pt x="188735" y="720709"/>
                  <a:pt x="188926" y="720709"/>
                  <a:pt x="189069" y="720623"/>
                </a:cubicBezTo>
                <a:close/>
                <a:moveTo>
                  <a:pt x="269460" y="518503"/>
                </a:moveTo>
                <a:lnTo>
                  <a:pt x="269460" y="720623"/>
                </a:lnTo>
                <a:cubicBezTo>
                  <a:pt x="269460" y="720623"/>
                  <a:pt x="269460" y="720623"/>
                  <a:pt x="269936" y="720623"/>
                </a:cubicBezTo>
                <a:lnTo>
                  <a:pt x="373282" y="720623"/>
                </a:lnTo>
                <a:cubicBezTo>
                  <a:pt x="373425" y="720709"/>
                  <a:pt x="373616" y="720709"/>
                  <a:pt x="373759" y="720623"/>
                </a:cubicBezTo>
                <a:lnTo>
                  <a:pt x="373759" y="594322"/>
                </a:lnTo>
                <a:cubicBezTo>
                  <a:pt x="351822" y="590895"/>
                  <a:pt x="331544" y="580588"/>
                  <a:pt x="315846" y="564890"/>
                </a:cubicBezTo>
                <a:close/>
                <a:moveTo>
                  <a:pt x="558544" y="470878"/>
                </a:moveTo>
                <a:lnTo>
                  <a:pt x="464627" y="564699"/>
                </a:lnTo>
                <a:cubicBezTo>
                  <a:pt x="461389" y="568022"/>
                  <a:pt x="457884" y="571080"/>
                  <a:pt x="454150" y="573843"/>
                </a:cubicBezTo>
                <a:lnTo>
                  <a:pt x="454150" y="720623"/>
                </a:lnTo>
                <a:cubicBezTo>
                  <a:pt x="454150" y="720623"/>
                  <a:pt x="454150" y="720623"/>
                  <a:pt x="454626" y="720623"/>
                </a:cubicBezTo>
                <a:lnTo>
                  <a:pt x="558068" y="720623"/>
                </a:lnTo>
                <a:cubicBezTo>
                  <a:pt x="558068" y="720623"/>
                  <a:pt x="558544" y="720623"/>
                  <a:pt x="558544" y="720623"/>
                </a:cubicBezTo>
                <a:close/>
                <a:moveTo>
                  <a:pt x="217929" y="450494"/>
                </a:moveTo>
                <a:lnTo>
                  <a:pt x="217929" y="720623"/>
                </a:lnTo>
                <a:cubicBezTo>
                  <a:pt x="217882" y="736806"/>
                  <a:pt x="204776" y="749912"/>
                  <a:pt x="188593" y="749960"/>
                </a:cubicBezTo>
                <a:lnTo>
                  <a:pt x="85246" y="749960"/>
                </a:lnTo>
                <a:cubicBezTo>
                  <a:pt x="69054" y="749912"/>
                  <a:pt x="55919" y="736815"/>
                  <a:pt x="55814" y="720623"/>
                </a:cubicBezTo>
                <a:lnTo>
                  <a:pt x="55814" y="573462"/>
                </a:lnTo>
                <a:lnTo>
                  <a:pt x="69339" y="572509"/>
                </a:lnTo>
                <a:cubicBezTo>
                  <a:pt x="87808" y="571230"/>
                  <a:pt x="105173" y="563274"/>
                  <a:pt x="118203" y="550125"/>
                </a:cubicBezTo>
                <a:close/>
                <a:moveTo>
                  <a:pt x="240599" y="448875"/>
                </a:moveTo>
                <a:lnTo>
                  <a:pt x="335849" y="544125"/>
                </a:lnTo>
                <a:cubicBezTo>
                  <a:pt x="349727" y="558392"/>
                  <a:pt x="368625" y="566665"/>
                  <a:pt x="388522" y="567175"/>
                </a:cubicBezTo>
                <a:lnTo>
                  <a:pt x="402619" y="567175"/>
                </a:lnTo>
                <a:lnTo>
                  <a:pt x="402619" y="720814"/>
                </a:lnTo>
                <a:cubicBezTo>
                  <a:pt x="402467" y="736921"/>
                  <a:pt x="389389" y="749913"/>
                  <a:pt x="373282" y="749960"/>
                </a:cubicBezTo>
                <a:lnTo>
                  <a:pt x="269936" y="749960"/>
                </a:lnTo>
                <a:cubicBezTo>
                  <a:pt x="253753" y="749913"/>
                  <a:pt x="240647" y="736806"/>
                  <a:pt x="240599" y="720623"/>
                </a:cubicBezTo>
                <a:close/>
                <a:moveTo>
                  <a:pt x="587119" y="402012"/>
                </a:moveTo>
                <a:lnTo>
                  <a:pt x="587119" y="721385"/>
                </a:lnTo>
                <a:cubicBezTo>
                  <a:pt x="586662" y="737159"/>
                  <a:pt x="573841" y="749760"/>
                  <a:pt x="558068" y="749960"/>
                </a:cubicBezTo>
                <a:lnTo>
                  <a:pt x="454626" y="749960"/>
                </a:lnTo>
                <a:cubicBezTo>
                  <a:pt x="438443" y="749913"/>
                  <a:pt x="425337" y="736806"/>
                  <a:pt x="425289" y="720623"/>
                </a:cubicBezTo>
                <a:lnTo>
                  <a:pt x="425289" y="558698"/>
                </a:lnTo>
                <a:lnTo>
                  <a:pt x="431957" y="554412"/>
                </a:lnTo>
                <a:cubicBezTo>
                  <a:pt x="436376" y="551679"/>
                  <a:pt x="440491" y="548486"/>
                  <a:pt x="444244" y="544887"/>
                </a:cubicBezTo>
                <a:close/>
                <a:moveTo>
                  <a:pt x="742948" y="285997"/>
                </a:moveTo>
                <a:lnTo>
                  <a:pt x="638554" y="390296"/>
                </a:lnTo>
                <a:lnTo>
                  <a:pt x="638554" y="720623"/>
                </a:lnTo>
                <a:cubicBezTo>
                  <a:pt x="638735" y="720728"/>
                  <a:pt x="638944" y="720728"/>
                  <a:pt x="639125" y="720623"/>
                </a:cubicBezTo>
                <a:lnTo>
                  <a:pt x="742471" y="720623"/>
                </a:lnTo>
                <a:cubicBezTo>
                  <a:pt x="742471" y="720623"/>
                  <a:pt x="742948" y="720623"/>
                  <a:pt x="742948" y="720623"/>
                </a:cubicBezTo>
                <a:close/>
                <a:moveTo>
                  <a:pt x="750377" y="235991"/>
                </a:moveTo>
                <a:lnTo>
                  <a:pt x="774856" y="256946"/>
                </a:lnTo>
                <a:lnTo>
                  <a:pt x="771904" y="720623"/>
                </a:lnTo>
                <a:cubicBezTo>
                  <a:pt x="771856" y="736730"/>
                  <a:pt x="758864" y="749808"/>
                  <a:pt x="742757" y="749960"/>
                </a:cubicBezTo>
                <a:lnTo>
                  <a:pt x="639411" y="749960"/>
                </a:lnTo>
                <a:cubicBezTo>
                  <a:pt x="623228" y="749912"/>
                  <a:pt x="610122" y="736806"/>
                  <a:pt x="610074" y="720623"/>
                </a:cubicBezTo>
                <a:lnTo>
                  <a:pt x="610074" y="380390"/>
                </a:lnTo>
                <a:close/>
                <a:moveTo>
                  <a:pt x="807813" y="29966"/>
                </a:moveTo>
                <a:lnTo>
                  <a:pt x="736566" y="33299"/>
                </a:lnTo>
                <a:lnTo>
                  <a:pt x="663890" y="36728"/>
                </a:lnTo>
                <a:cubicBezTo>
                  <a:pt x="659442" y="36247"/>
                  <a:pt x="654984" y="37473"/>
                  <a:pt x="651413" y="40157"/>
                </a:cubicBezTo>
                <a:cubicBezTo>
                  <a:pt x="650450" y="41101"/>
                  <a:pt x="649707" y="42238"/>
                  <a:pt x="649222" y="43491"/>
                </a:cubicBezTo>
                <a:cubicBezTo>
                  <a:pt x="646936" y="48539"/>
                  <a:pt x="647793" y="51206"/>
                  <a:pt x="653984" y="57398"/>
                </a:cubicBezTo>
                <a:lnTo>
                  <a:pt x="666081" y="69685"/>
                </a:lnTo>
                <a:cubicBezTo>
                  <a:pt x="674463" y="78257"/>
                  <a:pt x="682940" y="86639"/>
                  <a:pt x="691132" y="94736"/>
                </a:cubicBezTo>
                <a:lnTo>
                  <a:pt x="701609" y="104927"/>
                </a:lnTo>
                <a:lnTo>
                  <a:pt x="390237" y="416395"/>
                </a:lnTo>
                <a:lnTo>
                  <a:pt x="249172" y="274758"/>
                </a:lnTo>
                <a:cubicBezTo>
                  <a:pt x="244057" y="269681"/>
                  <a:pt x="237142" y="266839"/>
                  <a:pt x="229931" y="266852"/>
                </a:cubicBezTo>
                <a:cubicBezTo>
                  <a:pt x="222787" y="266858"/>
                  <a:pt x="215929" y="269701"/>
                  <a:pt x="210881" y="274758"/>
                </a:cubicBezTo>
                <a:lnTo>
                  <a:pt x="36764" y="448685"/>
                </a:lnTo>
                <a:cubicBezTo>
                  <a:pt x="26353" y="459252"/>
                  <a:pt x="26353" y="476218"/>
                  <a:pt x="36764" y="486785"/>
                </a:cubicBezTo>
                <a:lnTo>
                  <a:pt x="44575" y="494595"/>
                </a:lnTo>
                <a:cubicBezTo>
                  <a:pt x="49623" y="499669"/>
                  <a:pt x="56471" y="502545"/>
                  <a:pt x="63625" y="502596"/>
                </a:cubicBezTo>
                <a:cubicBezTo>
                  <a:pt x="70797" y="502619"/>
                  <a:pt x="77674" y="499732"/>
                  <a:pt x="82675" y="494595"/>
                </a:cubicBezTo>
                <a:lnTo>
                  <a:pt x="229931" y="348101"/>
                </a:lnTo>
                <a:lnTo>
                  <a:pt x="370806" y="488975"/>
                </a:lnTo>
                <a:cubicBezTo>
                  <a:pt x="375854" y="494049"/>
                  <a:pt x="382703" y="496925"/>
                  <a:pt x="389856" y="496976"/>
                </a:cubicBezTo>
                <a:cubicBezTo>
                  <a:pt x="397019" y="496858"/>
                  <a:pt x="403848" y="493954"/>
                  <a:pt x="408906" y="488880"/>
                </a:cubicBezTo>
                <a:lnTo>
                  <a:pt x="747044" y="150647"/>
                </a:lnTo>
                <a:lnTo>
                  <a:pt x="794669" y="198272"/>
                </a:lnTo>
                <a:cubicBezTo>
                  <a:pt x="798479" y="202082"/>
                  <a:pt x="801146" y="204559"/>
                  <a:pt x="804194" y="204559"/>
                </a:cubicBezTo>
                <a:cubicBezTo>
                  <a:pt x="805965" y="204487"/>
                  <a:pt x="807699" y="203998"/>
                  <a:pt x="809242" y="203130"/>
                </a:cubicBezTo>
                <a:cubicBezTo>
                  <a:pt x="815395" y="199766"/>
                  <a:pt x="818776" y="192914"/>
                  <a:pt x="817719" y="185985"/>
                </a:cubicBezTo>
                <a:cubicBezTo>
                  <a:pt x="819053" y="157410"/>
                  <a:pt x="820386" y="128264"/>
                  <a:pt x="821815" y="100260"/>
                </a:cubicBezTo>
                <a:lnTo>
                  <a:pt x="824387" y="45396"/>
                </a:lnTo>
                <a:cubicBezTo>
                  <a:pt x="824863" y="36728"/>
                  <a:pt x="822291" y="34061"/>
                  <a:pt x="821434" y="33299"/>
                </a:cubicBezTo>
                <a:cubicBezTo>
                  <a:pt x="818243" y="30807"/>
                  <a:pt x="814223" y="29615"/>
                  <a:pt x="810194" y="29966"/>
                </a:cubicBezTo>
                <a:close/>
                <a:moveTo>
                  <a:pt x="807146" y="57"/>
                </a:moveTo>
                <a:lnTo>
                  <a:pt x="810004" y="57"/>
                </a:lnTo>
                <a:cubicBezTo>
                  <a:pt x="822053" y="-569"/>
                  <a:pt x="833797" y="3970"/>
                  <a:pt x="842294" y="12535"/>
                </a:cubicBezTo>
                <a:cubicBezTo>
                  <a:pt x="850542" y="21644"/>
                  <a:pt x="854495" y="33848"/>
                  <a:pt x="853152" y="46063"/>
                </a:cubicBezTo>
                <a:lnTo>
                  <a:pt x="850580" y="100927"/>
                </a:lnTo>
                <a:cubicBezTo>
                  <a:pt x="849247" y="129502"/>
                  <a:pt x="847818" y="158077"/>
                  <a:pt x="846580" y="186652"/>
                </a:cubicBezTo>
                <a:cubicBezTo>
                  <a:pt x="846618" y="199111"/>
                  <a:pt x="841884" y="211110"/>
                  <a:pt x="833340" y="220180"/>
                </a:cubicBezTo>
                <a:cubicBezTo>
                  <a:pt x="830302" y="223164"/>
                  <a:pt x="826872" y="225727"/>
                  <a:pt x="823148" y="227800"/>
                </a:cubicBezTo>
                <a:cubicBezTo>
                  <a:pt x="817338" y="231083"/>
                  <a:pt x="810775" y="232821"/>
                  <a:pt x="804098" y="232848"/>
                </a:cubicBezTo>
                <a:cubicBezTo>
                  <a:pt x="792497" y="232327"/>
                  <a:pt x="781629" y="227015"/>
                  <a:pt x="774095" y="218180"/>
                </a:cubicBezTo>
                <a:lnTo>
                  <a:pt x="747234" y="191319"/>
                </a:lnTo>
                <a:lnTo>
                  <a:pt x="429766" y="509168"/>
                </a:lnTo>
                <a:cubicBezTo>
                  <a:pt x="419221" y="519692"/>
                  <a:pt x="404944" y="525616"/>
                  <a:pt x="390046" y="525647"/>
                </a:cubicBezTo>
                <a:cubicBezTo>
                  <a:pt x="375168" y="525653"/>
                  <a:pt x="360910" y="519722"/>
                  <a:pt x="350422" y="509168"/>
                </a:cubicBezTo>
                <a:lnTo>
                  <a:pt x="229931" y="388677"/>
                </a:lnTo>
                <a:lnTo>
                  <a:pt x="103344" y="515264"/>
                </a:lnTo>
                <a:cubicBezTo>
                  <a:pt x="92904" y="525821"/>
                  <a:pt x="78665" y="531756"/>
                  <a:pt x="63815" y="531743"/>
                </a:cubicBezTo>
                <a:cubicBezTo>
                  <a:pt x="48937" y="531749"/>
                  <a:pt x="34678" y="525818"/>
                  <a:pt x="24191" y="515264"/>
                </a:cubicBezTo>
                <a:lnTo>
                  <a:pt x="16381" y="507454"/>
                </a:lnTo>
                <a:cubicBezTo>
                  <a:pt x="-5460" y="485588"/>
                  <a:pt x="-5460" y="450167"/>
                  <a:pt x="16381" y="428301"/>
                </a:cubicBezTo>
                <a:lnTo>
                  <a:pt x="190879" y="254375"/>
                </a:lnTo>
                <a:cubicBezTo>
                  <a:pt x="212777" y="232527"/>
                  <a:pt x="248229" y="232527"/>
                  <a:pt x="270127" y="254375"/>
                </a:cubicBezTo>
                <a:lnTo>
                  <a:pt x="390523" y="374866"/>
                </a:lnTo>
                <a:lnTo>
                  <a:pt x="660842" y="104356"/>
                </a:lnTo>
                <a:lnTo>
                  <a:pt x="645793" y="89116"/>
                </a:lnTo>
                <a:lnTo>
                  <a:pt x="633791" y="76924"/>
                </a:lnTo>
                <a:cubicBezTo>
                  <a:pt x="619408" y="62541"/>
                  <a:pt x="615789" y="46920"/>
                  <a:pt x="623314" y="30728"/>
                </a:cubicBezTo>
                <a:cubicBezTo>
                  <a:pt x="625276" y="26226"/>
                  <a:pt x="628057" y="22125"/>
                  <a:pt x="631505" y="18631"/>
                </a:cubicBezTo>
                <a:cubicBezTo>
                  <a:pt x="640049" y="10822"/>
                  <a:pt x="651270" y="6594"/>
                  <a:pt x="662842" y="6820"/>
                </a:cubicBezTo>
                <a:lnTo>
                  <a:pt x="735613" y="3391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66441" y="3264940"/>
            <a:ext cx="3246418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Combining with Monte Carlo Simulations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466441" y="4074950"/>
            <a:ext cx="3246418" cy="17784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Combine LLM outputs with Monte Carlo simulations for more robust forecasting.
Example: Use LLM to generate scenarios and Monte Carlo to simulate outcomes.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026011" y="1411004"/>
            <a:ext cx="1739361" cy="1719905"/>
          </a:xfrm>
          <a:custGeom>
            <a:avLst/>
            <a:gdLst>
              <a:gd name="connsiteX0" fmla="*/ 1305830 w 1739361"/>
              <a:gd name="connsiteY0" fmla="*/ 0 h 1719905"/>
              <a:gd name="connsiteX1" fmla="*/ 1665876 w 1739361"/>
              <a:gd name="connsiteY1" fmla="*/ 604361 h 1719905"/>
              <a:gd name="connsiteX2" fmla="*/ 1196484 w 1739361"/>
              <a:gd name="connsiteY2" fmla="*/ 1470660 h 1719905"/>
              <a:gd name="connsiteX3" fmla="*/ 542116 w 1739361"/>
              <a:gd name="connsiteY3" fmla="*/ 1470660 h 1719905"/>
              <a:gd name="connsiteX4" fmla="*/ 73486 w 1739361"/>
              <a:gd name="connsiteY4" fmla="*/ 604361 h 1719905"/>
              <a:gd name="connsiteX5" fmla="*/ 433531 w 1739361"/>
              <a:gd name="connsiteY5" fmla="*/ 0 h 1719905"/>
            </a:gdLst>
            <a:rect l="l" t="t" r="r" b="b"/>
            <a:pathLst>
              <a:path w="1739361" h="1719905">
                <a:moveTo>
                  <a:pt x="1305830" y="0"/>
                </a:moveTo>
                <a:cubicBezTo>
                  <a:pt x="1683782" y="0"/>
                  <a:pt x="1845803" y="271939"/>
                  <a:pt x="1665876" y="604361"/>
                </a:cubicBezTo>
                <a:lnTo>
                  <a:pt x="1196484" y="1470660"/>
                </a:lnTo>
                <a:cubicBezTo>
                  <a:pt x="1016556" y="1802987"/>
                  <a:pt x="722043" y="1802987"/>
                  <a:pt x="542116" y="1470660"/>
                </a:cubicBezTo>
                <a:lnTo>
                  <a:pt x="73486" y="604361"/>
                </a:lnTo>
                <a:cubicBezTo>
                  <a:pt x="-106441" y="271939"/>
                  <a:pt x="55579" y="0"/>
                  <a:pt x="433531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436307" y="1706563"/>
            <a:ext cx="918769" cy="850011"/>
          </a:xfrm>
          <a:custGeom>
            <a:avLst/>
            <a:gdLst>
              <a:gd name="connsiteX0" fmla="*/ 82724 w 918769"/>
              <a:gd name="connsiteY0" fmla="*/ 743338 h 850011"/>
              <a:gd name="connsiteX1" fmla="*/ 98679 w 918769"/>
              <a:gd name="connsiteY1" fmla="*/ 749903 h 850011"/>
              <a:gd name="connsiteX2" fmla="*/ 98698 w 918769"/>
              <a:gd name="connsiteY2" fmla="*/ 749922 h 850011"/>
              <a:gd name="connsiteX3" fmla="*/ 98679 w 918769"/>
              <a:gd name="connsiteY3" fmla="*/ 781840 h 850011"/>
              <a:gd name="connsiteX4" fmla="*/ 66751 w 918769"/>
              <a:gd name="connsiteY4" fmla="*/ 781831 h 850011"/>
              <a:gd name="connsiteX5" fmla="*/ 66770 w 918769"/>
              <a:gd name="connsiteY5" fmla="*/ 749903 h 850011"/>
              <a:gd name="connsiteX6" fmla="*/ 82724 w 918769"/>
              <a:gd name="connsiteY6" fmla="*/ 743338 h 850011"/>
              <a:gd name="connsiteX7" fmla="*/ 328490 w 918769"/>
              <a:gd name="connsiteY7" fmla="*/ 531030 h 850011"/>
              <a:gd name="connsiteX8" fmla="*/ 165640 w 918769"/>
              <a:gd name="connsiteY8" fmla="*/ 571977 h 850011"/>
              <a:gd name="connsiteX9" fmla="*/ 165640 w 918769"/>
              <a:gd name="connsiteY9" fmla="*/ 744189 h 850011"/>
              <a:gd name="connsiteX10" fmla="*/ 210884 w 918769"/>
              <a:gd name="connsiteY10" fmla="*/ 721329 h 850011"/>
              <a:gd name="connsiteX11" fmla="*/ 279464 w 918769"/>
              <a:gd name="connsiteY11" fmla="*/ 711804 h 850011"/>
              <a:gd name="connsiteX12" fmla="*/ 486442 w 918769"/>
              <a:gd name="connsiteY12" fmla="*/ 762381 h 850011"/>
              <a:gd name="connsiteX13" fmla="*/ 601885 w 918769"/>
              <a:gd name="connsiteY13" fmla="*/ 745617 h 850011"/>
              <a:gd name="connsiteX14" fmla="*/ 877253 w 918769"/>
              <a:gd name="connsiteY14" fmla="*/ 553689 h 850011"/>
              <a:gd name="connsiteX15" fmla="*/ 819245 w 918769"/>
              <a:gd name="connsiteY15" fmla="*/ 547592 h 850011"/>
              <a:gd name="connsiteX16" fmla="*/ 686848 w 918769"/>
              <a:gd name="connsiteY16" fmla="*/ 615601 h 850011"/>
              <a:gd name="connsiteX17" fmla="*/ 689229 w 918769"/>
              <a:gd name="connsiteY17" fmla="*/ 637223 h 850011"/>
              <a:gd name="connsiteX18" fmla="*/ 673037 w 918769"/>
              <a:gd name="connsiteY18" fmla="*/ 654082 h 850011"/>
              <a:gd name="connsiteX19" fmla="*/ 474155 w 918769"/>
              <a:gd name="connsiteY19" fmla="*/ 655320 h 850011"/>
              <a:gd name="connsiteX20" fmla="*/ 457295 w 918769"/>
              <a:gd name="connsiteY20" fmla="*/ 638652 h 850011"/>
              <a:gd name="connsiteX21" fmla="*/ 457286 w 918769"/>
              <a:gd name="connsiteY21" fmla="*/ 638260 h 850011"/>
              <a:gd name="connsiteX22" fmla="*/ 473773 w 918769"/>
              <a:gd name="connsiteY22" fmla="*/ 621411 h 850011"/>
              <a:gd name="connsiteX23" fmla="*/ 653892 w 918769"/>
              <a:gd name="connsiteY23" fmla="*/ 620268 h 850011"/>
              <a:gd name="connsiteX24" fmla="*/ 582263 w 918769"/>
              <a:gd name="connsiteY24" fmla="*/ 564166 h 850011"/>
              <a:gd name="connsiteX25" fmla="*/ 461296 w 918769"/>
              <a:gd name="connsiteY25" fmla="*/ 564928 h 850011"/>
              <a:gd name="connsiteX26" fmla="*/ 391287 w 918769"/>
              <a:gd name="connsiteY26" fmla="*/ 549402 h 850011"/>
              <a:gd name="connsiteX27" fmla="*/ 378809 w 918769"/>
              <a:gd name="connsiteY27" fmla="*/ 543402 h 850011"/>
              <a:gd name="connsiteX28" fmla="*/ 328490 w 918769"/>
              <a:gd name="connsiteY28" fmla="*/ 531030 h 850011"/>
              <a:gd name="connsiteX29" fmla="*/ 54197 w 918769"/>
              <a:gd name="connsiteY29" fmla="*/ 503206 h 850011"/>
              <a:gd name="connsiteX30" fmla="*/ 31623 w 918769"/>
              <a:gd name="connsiteY30" fmla="*/ 525780 h 850011"/>
              <a:gd name="connsiteX31" fmla="*/ 31623 w 918769"/>
              <a:gd name="connsiteY31" fmla="*/ 795814 h 850011"/>
              <a:gd name="connsiteX32" fmla="*/ 54197 w 918769"/>
              <a:gd name="connsiteY32" fmla="*/ 818483 h 850011"/>
              <a:gd name="connsiteX33" fmla="*/ 111347 w 918769"/>
              <a:gd name="connsiteY33" fmla="*/ 818483 h 850011"/>
              <a:gd name="connsiteX34" fmla="*/ 133921 w 918769"/>
              <a:gd name="connsiteY34" fmla="*/ 795814 h 850011"/>
              <a:gd name="connsiteX35" fmla="*/ 133921 w 918769"/>
              <a:gd name="connsiteY35" fmla="*/ 525780 h 850011"/>
              <a:gd name="connsiteX36" fmla="*/ 111347 w 918769"/>
              <a:gd name="connsiteY36" fmla="*/ 503206 h 850011"/>
              <a:gd name="connsiteX37" fmla="*/ 54197 w 918769"/>
              <a:gd name="connsiteY37" fmla="*/ 471583 h 850011"/>
              <a:gd name="connsiteX38" fmla="*/ 111347 w 918769"/>
              <a:gd name="connsiteY38" fmla="*/ 471583 h 850011"/>
              <a:gd name="connsiteX39" fmla="*/ 165640 w 918769"/>
              <a:gd name="connsiteY39" fmla="*/ 525875 h 850011"/>
              <a:gd name="connsiteX40" fmla="*/ 165640 w 918769"/>
              <a:gd name="connsiteY40" fmla="*/ 533114 h 850011"/>
              <a:gd name="connsiteX41" fmla="*/ 393097 w 918769"/>
              <a:gd name="connsiteY41" fmla="*/ 514064 h 850011"/>
              <a:gd name="connsiteX42" fmla="*/ 405670 w 918769"/>
              <a:gd name="connsiteY42" fmla="*/ 520065 h 850011"/>
              <a:gd name="connsiteX43" fmla="*/ 461106 w 918769"/>
              <a:gd name="connsiteY43" fmla="*/ 532352 h 850011"/>
              <a:gd name="connsiteX44" fmla="*/ 582073 w 918769"/>
              <a:gd name="connsiteY44" fmla="*/ 531590 h 850011"/>
              <a:gd name="connsiteX45" fmla="*/ 674847 w 918769"/>
              <a:gd name="connsiteY45" fmla="*/ 584645 h 850011"/>
              <a:gd name="connsiteX46" fmla="*/ 803720 w 918769"/>
              <a:gd name="connsiteY46" fmla="*/ 517970 h 850011"/>
              <a:gd name="connsiteX47" fmla="*/ 916400 w 918769"/>
              <a:gd name="connsiteY47" fmla="*/ 548164 h 850011"/>
              <a:gd name="connsiteX48" fmla="*/ 911638 w 918769"/>
              <a:gd name="connsiteY48" fmla="*/ 570548 h 850011"/>
              <a:gd name="connsiteX49" fmla="*/ 619983 w 918769"/>
              <a:gd name="connsiteY49" fmla="*/ 773430 h 850011"/>
              <a:gd name="connsiteX50" fmla="*/ 617982 w 918769"/>
              <a:gd name="connsiteY50" fmla="*/ 774669 h 850011"/>
              <a:gd name="connsiteX51" fmla="*/ 525494 w 918769"/>
              <a:gd name="connsiteY51" fmla="*/ 798100 h 850011"/>
              <a:gd name="connsiteX52" fmla="*/ 480156 w 918769"/>
              <a:gd name="connsiteY52" fmla="*/ 794957 h 850011"/>
              <a:gd name="connsiteX53" fmla="*/ 479107 w 918769"/>
              <a:gd name="connsiteY53" fmla="*/ 794957 h 850011"/>
              <a:gd name="connsiteX54" fmla="*/ 271558 w 918769"/>
              <a:gd name="connsiteY54" fmla="*/ 744189 h 850011"/>
              <a:gd name="connsiteX55" fmla="*/ 227648 w 918769"/>
              <a:gd name="connsiteY55" fmla="*/ 750475 h 850011"/>
              <a:gd name="connsiteX56" fmla="*/ 165640 w 918769"/>
              <a:gd name="connsiteY56" fmla="*/ 782860 h 850011"/>
              <a:gd name="connsiteX57" fmla="*/ 165640 w 918769"/>
              <a:gd name="connsiteY57" fmla="*/ 795719 h 850011"/>
              <a:gd name="connsiteX58" fmla="*/ 111347 w 918769"/>
              <a:gd name="connsiteY58" fmla="*/ 850011 h 850011"/>
              <a:gd name="connsiteX59" fmla="*/ 54197 w 918769"/>
              <a:gd name="connsiteY59" fmla="*/ 850011 h 850011"/>
              <a:gd name="connsiteX60" fmla="*/ 0 w 918769"/>
              <a:gd name="connsiteY60" fmla="*/ 795719 h 850011"/>
              <a:gd name="connsiteX61" fmla="*/ 0 w 918769"/>
              <a:gd name="connsiteY61" fmla="*/ 525875 h 850011"/>
              <a:gd name="connsiteX62" fmla="*/ 54197 w 918769"/>
              <a:gd name="connsiteY62" fmla="*/ 471583 h 850011"/>
              <a:gd name="connsiteX63" fmla="*/ 334274 w 918769"/>
              <a:gd name="connsiteY63" fmla="*/ 206740 h 850011"/>
              <a:gd name="connsiteX64" fmla="*/ 350234 w 918769"/>
              <a:gd name="connsiteY64" fmla="*/ 213360 h 850011"/>
              <a:gd name="connsiteX65" fmla="*/ 350234 w 918769"/>
              <a:gd name="connsiteY65" fmla="*/ 245269 h 850011"/>
              <a:gd name="connsiteX66" fmla="*/ 350215 w 918769"/>
              <a:gd name="connsiteY66" fmla="*/ 245285 h 850011"/>
              <a:gd name="connsiteX67" fmla="*/ 318297 w 918769"/>
              <a:gd name="connsiteY67" fmla="*/ 245269 h 850011"/>
              <a:gd name="connsiteX68" fmla="*/ 318307 w 918769"/>
              <a:gd name="connsiteY68" fmla="*/ 213344 h 850011"/>
              <a:gd name="connsiteX69" fmla="*/ 334274 w 918769"/>
              <a:gd name="connsiteY69" fmla="*/ 206740 h 850011"/>
              <a:gd name="connsiteX70" fmla="*/ 633760 w 918769"/>
              <a:gd name="connsiteY70" fmla="*/ 206724 h 850011"/>
              <a:gd name="connsiteX71" fmla="*/ 649720 w 918769"/>
              <a:gd name="connsiteY71" fmla="*/ 213344 h 850011"/>
              <a:gd name="connsiteX72" fmla="*/ 649701 w 918769"/>
              <a:gd name="connsiteY72" fmla="*/ 245269 h 850011"/>
              <a:gd name="connsiteX73" fmla="*/ 649586 w 918769"/>
              <a:gd name="connsiteY73" fmla="*/ 245388 h 850011"/>
              <a:gd name="connsiteX74" fmla="*/ 617792 w 918769"/>
              <a:gd name="connsiteY74" fmla="*/ 245269 h 850011"/>
              <a:gd name="connsiteX75" fmla="*/ 617773 w 918769"/>
              <a:gd name="connsiteY75" fmla="*/ 245252 h 850011"/>
              <a:gd name="connsiteX76" fmla="*/ 617792 w 918769"/>
              <a:gd name="connsiteY76" fmla="*/ 213327 h 850011"/>
              <a:gd name="connsiteX77" fmla="*/ 633760 w 918769"/>
              <a:gd name="connsiteY77" fmla="*/ 206724 h 850011"/>
              <a:gd name="connsiteX78" fmla="*/ 483242 w 918769"/>
              <a:gd name="connsiteY78" fmla="*/ 80165 h 850011"/>
              <a:gd name="connsiteX79" fmla="*/ 497777 w 918769"/>
              <a:gd name="connsiteY79" fmla="*/ 97155 h 850011"/>
              <a:gd name="connsiteX80" fmla="*/ 497777 w 918769"/>
              <a:gd name="connsiteY80" fmla="*/ 111538 h 850011"/>
              <a:gd name="connsiteX81" fmla="*/ 551403 w 918769"/>
              <a:gd name="connsiteY81" fmla="*/ 177451 h 850011"/>
              <a:gd name="connsiteX82" fmla="*/ 551403 w 918769"/>
              <a:gd name="connsiteY82" fmla="*/ 179904 h 850011"/>
              <a:gd name="connsiteX83" fmla="*/ 534410 w 918769"/>
              <a:gd name="connsiteY83" fmla="*/ 194441 h 850011"/>
              <a:gd name="connsiteX84" fmla="*/ 519875 w 918769"/>
              <a:gd name="connsiteY84" fmla="*/ 177451 h 850011"/>
              <a:gd name="connsiteX85" fmla="*/ 484156 w 918769"/>
              <a:gd name="connsiteY85" fmla="*/ 141637 h 850011"/>
              <a:gd name="connsiteX86" fmla="*/ 448247 w 918769"/>
              <a:gd name="connsiteY86" fmla="*/ 177356 h 850011"/>
              <a:gd name="connsiteX87" fmla="*/ 483966 w 918769"/>
              <a:gd name="connsiteY87" fmla="*/ 213265 h 850011"/>
              <a:gd name="connsiteX88" fmla="*/ 550460 w 918769"/>
              <a:gd name="connsiteY88" fmla="*/ 267278 h 850011"/>
              <a:gd name="connsiteX89" fmla="*/ 497777 w 918769"/>
              <a:gd name="connsiteY89" fmla="*/ 346615 h 850011"/>
              <a:gd name="connsiteX90" fmla="*/ 497777 w 918769"/>
              <a:gd name="connsiteY90" fmla="*/ 361664 h 850011"/>
              <a:gd name="connsiteX91" fmla="*/ 483242 w 918769"/>
              <a:gd name="connsiteY91" fmla="*/ 376202 h 850011"/>
              <a:gd name="connsiteX92" fmla="*/ 466249 w 918769"/>
              <a:gd name="connsiteY92" fmla="*/ 361664 h 850011"/>
              <a:gd name="connsiteX93" fmla="*/ 466249 w 918769"/>
              <a:gd name="connsiteY93" fmla="*/ 346139 h 850011"/>
              <a:gd name="connsiteX94" fmla="*/ 416624 w 918769"/>
              <a:gd name="connsiteY94" fmla="*/ 281178 h 850011"/>
              <a:gd name="connsiteX95" fmla="*/ 416624 w 918769"/>
              <a:gd name="connsiteY95" fmla="*/ 278725 h 850011"/>
              <a:gd name="connsiteX96" fmla="*/ 433616 w 918769"/>
              <a:gd name="connsiteY96" fmla="*/ 264188 h 850011"/>
              <a:gd name="connsiteX97" fmla="*/ 448151 w 918769"/>
              <a:gd name="connsiteY97" fmla="*/ 281178 h 850011"/>
              <a:gd name="connsiteX98" fmla="*/ 462725 w 918769"/>
              <a:gd name="connsiteY98" fmla="*/ 309753 h 850011"/>
              <a:gd name="connsiteX99" fmla="*/ 485299 w 918769"/>
              <a:gd name="connsiteY99" fmla="*/ 316230 h 850011"/>
              <a:gd name="connsiteX100" fmla="*/ 491491 w 918769"/>
              <a:gd name="connsiteY100" fmla="*/ 315659 h 850011"/>
              <a:gd name="connsiteX101" fmla="*/ 497872 w 918769"/>
              <a:gd name="connsiteY101" fmla="*/ 314039 h 850011"/>
              <a:gd name="connsiteX102" fmla="*/ 513874 w 918769"/>
              <a:gd name="connsiteY102" fmla="*/ 300419 h 850011"/>
              <a:gd name="connsiteX103" fmla="*/ 519780 w 918769"/>
              <a:gd name="connsiteY103" fmla="*/ 280035 h 850011"/>
              <a:gd name="connsiteX104" fmla="*/ 483966 w 918769"/>
              <a:gd name="connsiteY104" fmla="*/ 244793 h 850011"/>
              <a:gd name="connsiteX105" fmla="*/ 419033 w 918769"/>
              <a:gd name="connsiteY105" fmla="*/ 195201 h 850011"/>
              <a:gd name="connsiteX106" fmla="*/ 466249 w 918769"/>
              <a:gd name="connsiteY106" fmla="*/ 112490 h 850011"/>
              <a:gd name="connsiteX107" fmla="*/ 466249 w 918769"/>
              <a:gd name="connsiteY107" fmla="*/ 97155 h 850011"/>
              <a:gd name="connsiteX108" fmla="*/ 466249 w 918769"/>
              <a:gd name="connsiteY108" fmla="*/ 94702 h 850011"/>
              <a:gd name="connsiteX109" fmla="*/ 483242 w 918769"/>
              <a:gd name="connsiteY109" fmla="*/ 80165 h 850011"/>
              <a:gd name="connsiteX110" fmla="*/ 483965 w 918769"/>
              <a:gd name="connsiteY110" fmla="*/ 31814 h 850011"/>
              <a:gd name="connsiteX111" fmla="*/ 286512 w 918769"/>
              <a:gd name="connsiteY111" fmla="*/ 229267 h 850011"/>
              <a:gd name="connsiteX112" fmla="*/ 286512 w 918769"/>
              <a:gd name="connsiteY112" fmla="*/ 229457 h 850011"/>
              <a:gd name="connsiteX113" fmla="*/ 484156 w 918769"/>
              <a:gd name="connsiteY113" fmla="*/ 426911 h 850011"/>
              <a:gd name="connsiteX114" fmla="*/ 681609 w 918769"/>
              <a:gd name="connsiteY114" fmla="*/ 229267 h 850011"/>
              <a:gd name="connsiteX115" fmla="*/ 483965 w 918769"/>
              <a:gd name="connsiteY115" fmla="*/ 31814 h 850011"/>
              <a:gd name="connsiteX116" fmla="*/ 484156 w 918769"/>
              <a:gd name="connsiteY116" fmla="*/ 0 h 850011"/>
              <a:gd name="connsiteX117" fmla="*/ 713328 w 918769"/>
              <a:gd name="connsiteY117" fmla="*/ 229362 h 850011"/>
              <a:gd name="connsiteX118" fmla="*/ 483965 w 918769"/>
              <a:gd name="connsiteY118" fmla="*/ 458534 h 850011"/>
              <a:gd name="connsiteX119" fmla="*/ 254794 w 918769"/>
              <a:gd name="connsiteY119" fmla="*/ 229267 h 850011"/>
              <a:gd name="connsiteX120" fmla="*/ 254794 w 918769"/>
              <a:gd name="connsiteY120" fmla="*/ 229172 h 850011"/>
              <a:gd name="connsiteX121" fmla="*/ 484156 w 918769"/>
              <a:gd name="connsiteY121" fmla="*/ 0 h 850011"/>
            </a:gdLst>
            <a:rect l="l" t="t" r="r" b="b"/>
            <a:pathLst>
              <a:path w="918769" h="850011">
                <a:moveTo>
                  <a:pt x="82724" y="743338"/>
                </a:moveTo>
                <a:cubicBezTo>
                  <a:pt x="88492" y="743338"/>
                  <a:pt x="94259" y="745527"/>
                  <a:pt x="98679" y="749903"/>
                </a:cubicBezTo>
                <a:cubicBezTo>
                  <a:pt x="98689" y="749913"/>
                  <a:pt x="98689" y="749913"/>
                  <a:pt x="98698" y="749922"/>
                </a:cubicBezTo>
                <a:cubicBezTo>
                  <a:pt x="107508" y="758742"/>
                  <a:pt x="107499" y="773030"/>
                  <a:pt x="98679" y="781840"/>
                </a:cubicBezTo>
                <a:cubicBezTo>
                  <a:pt x="89859" y="790651"/>
                  <a:pt x="75562" y="790651"/>
                  <a:pt x="66751" y="781831"/>
                </a:cubicBezTo>
                <a:cubicBezTo>
                  <a:pt x="57940" y="773011"/>
                  <a:pt x="57950" y="758714"/>
                  <a:pt x="66770" y="749903"/>
                </a:cubicBezTo>
                <a:cubicBezTo>
                  <a:pt x="71189" y="745527"/>
                  <a:pt x="76957" y="743338"/>
                  <a:pt x="82724" y="743338"/>
                </a:cubicBezTo>
                <a:close/>
                <a:moveTo>
                  <a:pt x="328490" y="531030"/>
                </a:moveTo>
                <a:cubicBezTo>
                  <a:pt x="273242" y="526543"/>
                  <a:pt x="207145" y="544331"/>
                  <a:pt x="165640" y="571977"/>
                </a:cubicBezTo>
                <a:lnTo>
                  <a:pt x="165640" y="744189"/>
                </a:lnTo>
                <a:lnTo>
                  <a:pt x="210884" y="721329"/>
                </a:lnTo>
                <a:cubicBezTo>
                  <a:pt x="231657" y="709413"/>
                  <a:pt x="256232" y="706003"/>
                  <a:pt x="279464" y="711804"/>
                </a:cubicBezTo>
                <a:lnTo>
                  <a:pt x="486442" y="762381"/>
                </a:lnTo>
                <a:cubicBezTo>
                  <a:pt x="525732" y="769077"/>
                  <a:pt x="566128" y="763210"/>
                  <a:pt x="601885" y="745617"/>
                </a:cubicBezTo>
                <a:lnTo>
                  <a:pt x="877253" y="553689"/>
                </a:lnTo>
                <a:cubicBezTo>
                  <a:pt x="861079" y="539751"/>
                  <a:pt x="837962" y="537321"/>
                  <a:pt x="819245" y="547592"/>
                </a:cubicBezTo>
                <a:lnTo>
                  <a:pt x="686848" y="615601"/>
                </a:lnTo>
                <a:cubicBezTo>
                  <a:pt x="688400" y="622705"/>
                  <a:pt x="689191" y="629952"/>
                  <a:pt x="689229" y="637223"/>
                </a:cubicBezTo>
                <a:cubicBezTo>
                  <a:pt x="689286" y="646299"/>
                  <a:pt x="682104" y="653772"/>
                  <a:pt x="673037" y="654082"/>
                </a:cubicBezTo>
                <a:lnTo>
                  <a:pt x="474155" y="655320"/>
                </a:lnTo>
                <a:cubicBezTo>
                  <a:pt x="464915" y="655321"/>
                  <a:pt x="457400" y="647888"/>
                  <a:pt x="457295" y="638652"/>
                </a:cubicBezTo>
                <a:cubicBezTo>
                  <a:pt x="457295" y="638521"/>
                  <a:pt x="457286" y="638390"/>
                  <a:pt x="457286" y="638260"/>
                </a:cubicBezTo>
                <a:cubicBezTo>
                  <a:pt x="457191" y="629054"/>
                  <a:pt x="464572" y="621511"/>
                  <a:pt x="473773" y="621411"/>
                </a:cubicBezTo>
                <a:lnTo>
                  <a:pt x="653892" y="620268"/>
                </a:lnTo>
                <a:cubicBezTo>
                  <a:pt x="645900" y="587228"/>
                  <a:pt x="616258" y="564008"/>
                  <a:pt x="582263" y="564166"/>
                </a:cubicBezTo>
                <a:lnTo>
                  <a:pt x="461296" y="564928"/>
                </a:lnTo>
                <a:cubicBezTo>
                  <a:pt x="437083" y="565099"/>
                  <a:pt x="413157" y="559791"/>
                  <a:pt x="391287" y="549402"/>
                </a:cubicBezTo>
                <a:lnTo>
                  <a:pt x="378809" y="543402"/>
                </a:lnTo>
                <a:cubicBezTo>
                  <a:pt x="364117" y="536496"/>
                  <a:pt x="346906" y="532526"/>
                  <a:pt x="328490" y="531030"/>
                </a:cubicBezTo>
                <a:close/>
                <a:moveTo>
                  <a:pt x="54197" y="503206"/>
                </a:moveTo>
                <a:cubicBezTo>
                  <a:pt x="41748" y="503258"/>
                  <a:pt x="31671" y="513335"/>
                  <a:pt x="31623" y="525780"/>
                </a:cubicBezTo>
                <a:lnTo>
                  <a:pt x="31623" y="795814"/>
                </a:lnTo>
                <a:cubicBezTo>
                  <a:pt x="31671" y="808273"/>
                  <a:pt x="41739" y="818379"/>
                  <a:pt x="54197" y="818483"/>
                </a:cubicBezTo>
                <a:lnTo>
                  <a:pt x="111347" y="818483"/>
                </a:lnTo>
                <a:cubicBezTo>
                  <a:pt x="123835" y="818426"/>
                  <a:pt x="133921" y="808301"/>
                  <a:pt x="133921" y="795814"/>
                </a:cubicBezTo>
                <a:lnTo>
                  <a:pt x="133921" y="525780"/>
                </a:lnTo>
                <a:cubicBezTo>
                  <a:pt x="133865" y="513335"/>
                  <a:pt x="123797" y="503258"/>
                  <a:pt x="111347" y="503206"/>
                </a:cubicBezTo>
                <a:close/>
                <a:moveTo>
                  <a:pt x="54197" y="471583"/>
                </a:moveTo>
                <a:lnTo>
                  <a:pt x="111347" y="471583"/>
                </a:lnTo>
                <a:cubicBezTo>
                  <a:pt x="141313" y="471635"/>
                  <a:pt x="165592" y="495913"/>
                  <a:pt x="165640" y="525875"/>
                </a:cubicBezTo>
                <a:lnTo>
                  <a:pt x="165640" y="533114"/>
                </a:lnTo>
                <a:cubicBezTo>
                  <a:pt x="227838" y="500158"/>
                  <a:pt x="330708" y="484156"/>
                  <a:pt x="393097" y="514064"/>
                </a:cubicBezTo>
                <a:lnTo>
                  <a:pt x="405670" y="520065"/>
                </a:lnTo>
                <a:cubicBezTo>
                  <a:pt x="422996" y="528250"/>
                  <a:pt x="441941" y="532449"/>
                  <a:pt x="461106" y="532352"/>
                </a:cubicBezTo>
                <a:lnTo>
                  <a:pt x="582073" y="531590"/>
                </a:lnTo>
                <a:cubicBezTo>
                  <a:pt x="620268" y="531393"/>
                  <a:pt x="655644" y="551628"/>
                  <a:pt x="674847" y="584645"/>
                </a:cubicBezTo>
                <a:lnTo>
                  <a:pt x="803720" y="517970"/>
                </a:lnTo>
                <a:cubicBezTo>
                  <a:pt x="843325" y="496379"/>
                  <a:pt x="892902" y="509664"/>
                  <a:pt x="916400" y="548164"/>
                </a:cubicBezTo>
                <a:cubicBezTo>
                  <a:pt x="920896" y="555725"/>
                  <a:pt x="918820" y="565472"/>
                  <a:pt x="911638" y="570548"/>
                </a:cubicBezTo>
                <a:lnTo>
                  <a:pt x="619983" y="773430"/>
                </a:lnTo>
                <a:cubicBezTo>
                  <a:pt x="619354" y="773897"/>
                  <a:pt x="618687" y="774316"/>
                  <a:pt x="617982" y="774669"/>
                </a:cubicBezTo>
                <a:cubicBezTo>
                  <a:pt x="589207" y="789061"/>
                  <a:pt x="557651" y="797052"/>
                  <a:pt x="525494" y="798100"/>
                </a:cubicBezTo>
                <a:cubicBezTo>
                  <a:pt x="510311" y="798671"/>
                  <a:pt x="495109" y="797624"/>
                  <a:pt x="480156" y="794957"/>
                </a:cubicBezTo>
                <a:lnTo>
                  <a:pt x="479107" y="794957"/>
                </a:lnTo>
                <a:lnTo>
                  <a:pt x="271558" y="744189"/>
                </a:lnTo>
                <a:cubicBezTo>
                  <a:pt x="256661" y="740493"/>
                  <a:pt x="240906" y="742741"/>
                  <a:pt x="227648" y="750475"/>
                </a:cubicBezTo>
                <a:lnTo>
                  <a:pt x="165640" y="782860"/>
                </a:lnTo>
                <a:lnTo>
                  <a:pt x="165640" y="795719"/>
                </a:lnTo>
                <a:cubicBezTo>
                  <a:pt x="165640" y="825703"/>
                  <a:pt x="141332" y="850011"/>
                  <a:pt x="111347" y="850011"/>
                </a:cubicBezTo>
                <a:lnTo>
                  <a:pt x="54197" y="850011"/>
                </a:lnTo>
                <a:cubicBezTo>
                  <a:pt x="24251" y="849954"/>
                  <a:pt x="0" y="825665"/>
                  <a:pt x="0" y="795719"/>
                </a:cubicBezTo>
                <a:lnTo>
                  <a:pt x="0" y="525875"/>
                </a:lnTo>
                <a:cubicBezTo>
                  <a:pt x="0" y="495928"/>
                  <a:pt x="24251" y="471635"/>
                  <a:pt x="54197" y="471583"/>
                </a:cubicBezTo>
                <a:close/>
                <a:moveTo>
                  <a:pt x="334274" y="206740"/>
                </a:moveTo>
                <a:cubicBezTo>
                  <a:pt x="340052" y="206743"/>
                  <a:pt x="345829" y="208950"/>
                  <a:pt x="350234" y="213360"/>
                </a:cubicBezTo>
                <a:cubicBezTo>
                  <a:pt x="359035" y="222173"/>
                  <a:pt x="359035" y="236454"/>
                  <a:pt x="350234" y="245269"/>
                </a:cubicBezTo>
                <a:cubicBezTo>
                  <a:pt x="350224" y="245274"/>
                  <a:pt x="350224" y="245279"/>
                  <a:pt x="350215" y="245285"/>
                </a:cubicBezTo>
                <a:cubicBezTo>
                  <a:pt x="341395" y="254096"/>
                  <a:pt x="327107" y="254089"/>
                  <a:pt x="318297" y="245269"/>
                </a:cubicBezTo>
                <a:cubicBezTo>
                  <a:pt x="309486" y="236449"/>
                  <a:pt x="309486" y="222155"/>
                  <a:pt x="318307" y="213344"/>
                </a:cubicBezTo>
                <a:cubicBezTo>
                  <a:pt x="322716" y="208938"/>
                  <a:pt x="328496" y="206737"/>
                  <a:pt x="334274" y="206740"/>
                </a:cubicBezTo>
                <a:close/>
                <a:moveTo>
                  <a:pt x="633760" y="206724"/>
                </a:moveTo>
                <a:cubicBezTo>
                  <a:pt x="639538" y="206727"/>
                  <a:pt x="645315" y="208934"/>
                  <a:pt x="649720" y="213344"/>
                </a:cubicBezTo>
                <a:cubicBezTo>
                  <a:pt x="658531" y="222164"/>
                  <a:pt x="658521" y="236457"/>
                  <a:pt x="649701" y="245269"/>
                </a:cubicBezTo>
                <a:cubicBezTo>
                  <a:pt x="649663" y="245309"/>
                  <a:pt x="649625" y="245348"/>
                  <a:pt x="649586" y="245388"/>
                </a:cubicBezTo>
                <a:cubicBezTo>
                  <a:pt x="640767" y="254134"/>
                  <a:pt x="626536" y="254080"/>
                  <a:pt x="617792" y="245269"/>
                </a:cubicBezTo>
                <a:cubicBezTo>
                  <a:pt x="617783" y="245263"/>
                  <a:pt x="617783" y="245258"/>
                  <a:pt x="617773" y="245252"/>
                </a:cubicBezTo>
                <a:cubicBezTo>
                  <a:pt x="608962" y="236432"/>
                  <a:pt x="608972" y="222139"/>
                  <a:pt x="617792" y="213327"/>
                </a:cubicBezTo>
                <a:cubicBezTo>
                  <a:pt x="622202" y="208922"/>
                  <a:pt x="627982" y="206721"/>
                  <a:pt x="633760" y="206724"/>
                </a:cubicBezTo>
                <a:close/>
                <a:moveTo>
                  <a:pt x="483242" y="80165"/>
                </a:moveTo>
                <a:cubicBezTo>
                  <a:pt x="491948" y="80843"/>
                  <a:pt x="498453" y="88449"/>
                  <a:pt x="497777" y="97155"/>
                </a:cubicBezTo>
                <a:lnTo>
                  <a:pt x="497777" y="111538"/>
                </a:lnTo>
                <a:cubicBezTo>
                  <a:pt x="528990" y="118068"/>
                  <a:pt x="551355" y="145565"/>
                  <a:pt x="551403" y="177451"/>
                </a:cubicBezTo>
                <a:cubicBezTo>
                  <a:pt x="551470" y="178267"/>
                  <a:pt x="551470" y="179087"/>
                  <a:pt x="551403" y="179904"/>
                </a:cubicBezTo>
                <a:cubicBezTo>
                  <a:pt x="550727" y="188609"/>
                  <a:pt x="543116" y="195118"/>
                  <a:pt x="534410" y="194441"/>
                </a:cubicBezTo>
                <a:cubicBezTo>
                  <a:pt x="525704" y="193763"/>
                  <a:pt x="519199" y="186157"/>
                  <a:pt x="519875" y="177451"/>
                </a:cubicBezTo>
                <a:cubicBezTo>
                  <a:pt x="519875" y="157708"/>
                  <a:pt x="503902" y="141689"/>
                  <a:pt x="484156" y="141637"/>
                </a:cubicBezTo>
                <a:cubicBezTo>
                  <a:pt x="464373" y="141585"/>
                  <a:pt x="448294" y="157576"/>
                  <a:pt x="448247" y="177356"/>
                </a:cubicBezTo>
                <a:cubicBezTo>
                  <a:pt x="448190" y="197135"/>
                  <a:pt x="464182" y="213213"/>
                  <a:pt x="483966" y="213265"/>
                </a:cubicBezTo>
                <a:cubicBezTo>
                  <a:pt x="516198" y="213032"/>
                  <a:pt x="544078" y="235679"/>
                  <a:pt x="550460" y="267278"/>
                </a:cubicBezTo>
                <a:cubicBezTo>
                  <a:pt x="557823" y="303735"/>
                  <a:pt x="534229" y="339255"/>
                  <a:pt x="497777" y="346615"/>
                </a:cubicBezTo>
                <a:lnTo>
                  <a:pt x="497777" y="361664"/>
                </a:lnTo>
                <a:cubicBezTo>
                  <a:pt x="497177" y="369429"/>
                  <a:pt x="491005" y="375598"/>
                  <a:pt x="483242" y="376202"/>
                </a:cubicBezTo>
                <a:cubicBezTo>
                  <a:pt x="474536" y="376880"/>
                  <a:pt x="466925" y="370370"/>
                  <a:pt x="466249" y="361664"/>
                </a:cubicBezTo>
                <a:lnTo>
                  <a:pt x="466249" y="346139"/>
                </a:lnTo>
                <a:cubicBezTo>
                  <a:pt x="436970" y="338121"/>
                  <a:pt x="416662" y="311532"/>
                  <a:pt x="416624" y="281178"/>
                </a:cubicBezTo>
                <a:cubicBezTo>
                  <a:pt x="416557" y="280362"/>
                  <a:pt x="416557" y="279542"/>
                  <a:pt x="416624" y="278725"/>
                </a:cubicBezTo>
                <a:cubicBezTo>
                  <a:pt x="417300" y="270020"/>
                  <a:pt x="424910" y="263511"/>
                  <a:pt x="433616" y="264188"/>
                </a:cubicBezTo>
                <a:cubicBezTo>
                  <a:pt x="442322" y="264866"/>
                  <a:pt x="448828" y="272472"/>
                  <a:pt x="448151" y="281178"/>
                </a:cubicBezTo>
                <a:cubicBezTo>
                  <a:pt x="448237" y="292468"/>
                  <a:pt x="453638" y="303058"/>
                  <a:pt x="462725" y="309753"/>
                </a:cubicBezTo>
                <a:cubicBezTo>
                  <a:pt x="469287" y="314437"/>
                  <a:pt x="477250" y="316724"/>
                  <a:pt x="485299" y="316230"/>
                </a:cubicBezTo>
                <a:cubicBezTo>
                  <a:pt x="487394" y="315659"/>
                  <a:pt x="489586" y="315659"/>
                  <a:pt x="491491" y="315659"/>
                </a:cubicBezTo>
                <a:cubicBezTo>
                  <a:pt x="493662" y="315322"/>
                  <a:pt x="495806" y="314779"/>
                  <a:pt x="497872" y="314039"/>
                </a:cubicBezTo>
                <a:cubicBezTo>
                  <a:pt x="504406" y="311130"/>
                  <a:pt x="509959" y="306401"/>
                  <a:pt x="513874" y="300419"/>
                </a:cubicBezTo>
                <a:cubicBezTo>
                  <a:pt x="517894" y="294395"/>
                  <a:pt x="519960" y="287276"/>
                  <a:pt x="519780" y="280035"/>
                </a:cubicBezTo>
                <a:cubicBezTo>
                  <a:pt x="519417" y="260501"/>
                  <a:pt x="503502" y="244841"/>
                  <a:pt x="483966" y="244793"/>
                </a:cubicBezTo>
                <a:cubicBezTo>
                  <a:pt x="453619" y="244777"/>
                  <a:pt x="427035" y="224471"/>
                  <a:pt x="419033" y="195201"/>
                </a:cubicBezTo>
                <a:cubicBezTo>
                  <a:pt x="409232" y="159324"/>
                  <a:pt x="430368" y="122294"/>
                  <a:pt x="466249" y="112490"/>
                </a:cubicBezTo>
                <a:lnTo>
                  <a:pt x="466249" y="97155"/>
                </a:lnTo>
                <a:cubicBezTo>
                  <a:pt x="466182" y="96339"/>
                  <a:pt x="466182" y="95519"/>
                  <a:pt x="466249" y="94702"/>
                </a:cubicBezTo>
                <a:cubicBezTo>
                  <a:pt x="466925" y="85997"/>
                  <a:pt x="474536" y="79488"/>
                  <a:pt x="483242" y="80165"/>
                </a:cubicBezTo>
                <a:close/>
                <a:moveTo>
                  <a:pt x="483965" y="31814"/>
                </a:moveTo>
                <a:cubicBezTo>
                  <a:pt x="374980" y="31971"/>
                  <a:pt x="286674" y="120282"/>
                  <a:pt x="286512" y="229267"/>
                </a:cubicBezTo>
                <a:cubicBezTo>
                  <a:pt x="286512" y="229331"/>
                  <a:pt x="286512" y="229393"/>
                  <a:pt x="286512" y="229457"/>
                </a:cubicBezTo>
                <a:cubicBezTo>
                  <a:pt x="286569" y="338560"/>
                  <a:pt x="375057" y="426963"/>
                  <a:pt x="484156" y="426911"/>
                </a:cubicBezTo>
                <a:cubicBezTo>
                  <a:pt x="593255" y="426858"/>
                  <a:pt x="681657" y="338370"/>
                  <a:pt x="681609" y="229267"/>
                </a:cubicBezTo>
                <a:cubicBezTo>
                  <a:pt x="681552" y="120164"/>
                  <a:pt x="593065" y="31761"/>
                  <a:pt x="483965" y="31814"/>
                </a:cubicBezTo>
                <a:close/>
                <a:moveTo>
                  <a:pt x="484156" y="0"/>
                </a:moveTo>
                <a:cubicBezTo>
                  <a:pt x="610782" y="52"/>
                  <a:pt x="713375" y="102741"/>
                  <a:pt x="713328" y="229362"/>
                </a:cubicBezTo>
                <a:cubicBezTo>
                  <a:pt x="713271" y="355983"/>
                  <a:pt x="610591" y="458586"/>
                  <a:pt x="483965" y="458534"/>
                </a:cubicBezTo>
                <a:cubicBezTo>
                  <a:pt x="357445" y="458324"/>
                  <a:pt x="254956" y="355784"/>
                  <a:pt x="254794" y="229267"/>
                </a:cubicBezTo>
                <a:cubicBezTo>
                  <a:pt x="254794" y="229235"/>
                  <a:pt x="254794" y="229203"/>
                  <a:pt x="254794" y="229172"/>
                </a:cubicBezTo>
                <a:cubicBezTo>
                  <a:pt x="254851" y="102551"/>
                  <a:pt x="357531" y="-52"/>
                  <a:pt x="484156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272482" y="3264940"/>
            <a:ext cx="3246418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Real-Time Forecast Adjustments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272482" y="4074950"/>
            <a:ext cx="3246418" cy="17784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Adjust forecasts in real- time based on new data and market conditions.
Example: Update demand forecast based on real- time sales data.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Demand Forecasting</a:t>
            </a:r>
            <a:endParaRPr kumimoji="1" lang="zh-CN" altLang="en-US"/>
          </a:p>
        </p:txBody>
      </p:sp>
      <p:grpSp>
        <p:nvGrpSpPr>
          <p:cNvPr id="17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8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657617" y="4388796"/>
            <a:ext cx="2133918" cy="1066958"/>
          </a:xfrm>
          <a:custGeom>
            <a:avLst/>
            <a:gdLst>
              <a:gd name="T0" fmla="*/ 258 w 516"/>
              <a:gd name="T1" fmla="*/ 148 h 258"/>
              <a:gd name="T2" fmla="*/ 110 w 516"/>
              <a:gd name="T3" fmla="*/ 0 h 258"/>
              <a:gd name="T4" fmla="*/ 0 w 516"/>
              <a:gd name="T5" fmla="*/ 0 h 258"/>
              <a:gd name="T6" fmla="*/ 258 w 516"/>
              <a:gd name="T7" fmla="*/ 258 h 258"/>
              <a:gd name="T8" fmla="*/ 516 w 516"/>
              <a:gd name="T9" fmla="*/ 0 h 258"/>
              <a:gd name="T10" fmla="*/ 406 w 516"/>
              <a:gd name="T11" fmla="*/ 0 h 258"/>
              <a:gd name="T12" fmla="*/ 258 w 516"/>
              <a:gd name="T13" fmla="*/ 148 h 258"/>
            </a:gdLst>
            <a:rect l="0" t="0" r="r" b="b"/>
            <a:pathLst>
              <a:path w="516" h="258">
                <a:moveTo>
                  <a:pt x="258" y="148"/>
                </a:moveTo>
                <a:cubicBezTo>
                  <a:pt x="176" y="148"/>
                  <a:pt x="110" y="82"/>
                  <a:pt x="11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42"/>
                  <a:pt x="116" y="258"/>
                  <a:pt x="258" y="258"/>
                </a:cubicBezTo>
                <a:cubicBezTo>
                  <a:pt x="400" y="258"/>
                  <a:pt x="516" y="142"/>
                  <a:pt x="516" y="0"/>
                </a:cubicBezTo>
                <a:cubicBezTo>
                  <a:pt x="406" y="0"/>
                  <a:pt x="406" y="0"/>
                  <a:pt x="406" y="0"/>
                </a:cubicBezTo>
                <a:cubicBezTo>
                  <a:pt x="406" y="82"/>
                  <a:pt x="340" y="148"/>
                  <a:pt x="258" y="148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211179" y="3320091"/>
            <a:ext cx="1580357" cy="1068705"/>
          </a:xfrm>
          <a:custGeom>
            <a:avLst/>
            <a:gdLst>
              <a:gd name="T0" fmla="*/ 124 w 382"/>
              <a:gd name="T1" fmla="*/ 0 h 258"/>
              <a:gd name="T2" fmla="*/ 0 w 382"/>
              <a:gd name="T3" fmla="*/ 32 h 258"/>
              <a:gd name="T4" fmla="*/ 55 w 382"/>
              <a:gd name="T5" fmla="*/ 127 h 258"/>
              <a:gd name="T6" fmla="*/ 124 w 382"/>
              <a:gd name="T7" fmla="*/ 110 h 258"/>
              <a:gd name="T8" fmla="*/ 272 w 382"/>
              <a:gd name="T9" fmla="*/ 258 h 258"/>
              <a:gd name="T10" fmla="*/ 382 w 382"/>
              <a:gd name="T11" fmla="*/ 258 h 258"/>
              <a:gd name="T12" fmla="*/ 124 w 382"/>
              <a:gd name="T13" fmla="*/ 0 h 258"/>
            </a:gdLst>
            <a:rect l="0" t="0" r="r" b="b"/>
            <a:pathLst>
              <a:path w="382" h="258">
                <a:moveTo>
                  <a:pt x="124" y="0"/>
                </a:moveTo>
                <a:cubicBezTo>
                  <a:pt x="79" y="0"/>
                  <a:pt x="37" y="12"/>
                  <a:pt x="0" y="32"/>
                </a:cubicBezTo>
                <a:cubicBezTo>
                  <a:pt x="55" y="127"/>
                  <a:pt x="55" y="127"/>
                  <a:pt x="55" y="127"/>
                </a:cubicBezTo>
                <a:cubicBezTo>
                  <a:pt x="75" y="116"/>
                  <a:pt x="99" y="110"/>
                  <a:pt x="124" y="110"/>
                </a:cubicBezTo>
                <a:cubicBezTo>
                  <a:pt x="206" y="110"/>
                  <a:pt x="272" y="176"/>
                  <a:pt x="272" y="258"/>
                </a:cubicBezTo>
                <a:cubicBezTo>
                  <a:pt x="382" y="258"/>
                  <a:pt x="382" y="258"/>
                  <a:pt x="382" y="258"/>
                </a:cubicBezTo>
                <a:cubicBezTo>
                  <a:pt x="382" y="116"/>
                  <a:pt x="266" y="0"/>
                  <a:pt x="124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31878" y="3886403"/>
            <a:ext cx="997596" cy="997595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820767" y="1868427"/>
            <a:ext cx="1066960" cy="1978501"/>
          </a:xfrm>
          <a:custGeom>
            <a:avLst/>
            <a:gdLst>
              <a:gd name="T0" fmla="*/ 1 w 258"/>
              <a:gd name="T1" fmla="*/ 239 h 478"/>
              <a:gd name="T2" fmla="*/ 0 w 258"/>
              <a:gd name="T3" fmla="*/ 257 h 478"/>
              <a:gd name="T4" fmla="*/ 125 w 258"/>
              <a:gd name="T5" fmla="*/ 478 h 478"/>
              <a:gd name="T6" fmla="*/ 180 w 258"/>
              <a:gd name="T7" fmla="*/ 383 h 478"/>
              <a:gd name="T8" fmla="*/ 110 w 258"/>
              <a:gd name="T9" fmla="*/ 257 h 478"/>
              <a:gd name="T10" fmla="*/ 111 w 258"/>
              <a:gd name="T11" fmla="*/ 239 h 478"/>
              <a:gd name="T12" fmla="*/ 258 w 258"/>
              <a:gd name="T13" fmla="*/ 110 h 478"/>
              <a:gd name="T14" fmla="*/ 258 w 258"/>
              <a:gd name="T15" fmla="*/ 0 h 478"/>
              <a:gd name="T16" fmla="*/ 1 w 258"/>
              <a:gd name="T17" fmla="*/ 239 h 478"/>
            </a:gdLst>
            <a:rect l="0" t="0" r="r" b="b"/>
            <a:pathLst>
              <a:path w="258" h="478">
                <a:moveTo>
                  <a:pt x="1" y="239"/>
                </a:moveTo>
                <a:cubicBezTo>
                  <a:pt x="1" y="245"/>
                  <a:pt x="0" y="251"/>
                  <a:pt x="0" y="257"/>
                </a:cubicBezTo>
                <a:cubicBezTo>
                  <a:pt x="0" y="351"/>
                  <a:pt x="50" y="433"/>
                  <a:pt x="125" y="478"/>
                </a:cubicBezTo>
                <a:cubicBezTo>
                  <a:pt x="180" y="383"/>
                  <a:pt x="180" y="383"/>
                  <a:pt x="180" y="383"/>
                </a:cubicBezTo>
                <a:cubicBezTo>
                  <a:pt x="138" y="357"/>
                  <a:pt x="110" y="310"/>
                  <a:pt x="110" y="257"/>
                </a:cubicBezTo>
                <a:cubicBezTo>
                  <a:pt x="110" y="251"/>
                  <a:pt x="111" y="245"/>
                  <a:pt x="111" y="239"/>
                </a:cubicBezTo>
                <a:cubicBezTo>
                  <a:pt x="120" y="166"/>
                  <a:pt x="183" y="110"/>
                  <a:pt x="258" y="110"/>
                </a:cubicBezTo>
                <a:cubicBezTo>
                  <a:pt x="258" y="0"/>
                  <a:pt x="258" y="0"/>
                  <a:pt x="258" y="0"/>
                </a:cubicBezTo>
                <a:cubicBezTo>
                  <a:pt x="122" y="0"/>
                  <a:pt x="11" y="105"/>
                  <a:pt x="1" y="239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388926" y="2439402"/>
            <a:ext cx="997596" cy="99759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977782" y="3312596"/>
            <a:ext cx="1583850" cy="1068705"/>
          </a:xfrm>
          <a:custGeom>
            <a:avLst/>
            <a:gdLst>
              <a:gd name="T0" fmla="*/ 258 w 383"/>
              <a:gd name="T1" fmla="*/ 110 h 258"/>
              <a:gd name="T2" fmla="*/ 328 w 383"/>
              <a:gd name="T3" fmla="*/ 128 h 258"/>
              <a:gd name="T4" fmla="*/ 383 w 383"/>
              <a:gd name="T5" fmla="*/ 33 h 258"/>
              <a:gd name="T6" fmla="*/ 258 w 383"/>
              <a:gd name="T7" fmla="*/ 0 h 258"/>
              <a:gd name="T8" fmla="*/ 0 w 383"/>
              <a:gd name="T9" fmla="*/ 258 h 258"/>
              <a:gd name="T10" fmla="*/ 110 w 383"/>
              <a:gd name="T11" fmla="*/ 258 h 258"/>
              <a:gd name="T12" fmla="*/ 258 w 383"/>
              <a:gd name="T13" fmla="*/ 110 h 258"/>
            </a:gdLst>
            <a:rect l="0" t="0" r="r" b="b"/>
            <a:pathLst>
              <a:path w="383" h="258">
                <a:moveTo>
                  <a:pt x="258" y="110"/>
                </a:moveTo>
                <a:cubicBezTo>
                  <a:pt x="283" y="110"/>
                  <a:pt x="307" y="117"/>
                  <a:pt x="328" y="128"/>
                </a:cubicBezTo>
                <a:cubicBezTo>
                  <a:pt x="383" y="33"/>
                  <a:pt x="383" y="33"/>
                  <a:pt x="383" y="33"/>
                </a:cubicBezTo>
                <a:cubicBezTo>
                  <a:pt x="346" y="12"/>
                  <a:pt x="303" y="0"/>
                  <a:pt x="258" y="0"/>
                </a:cubicBezTo>
                <a:cubicBezTo>
                  <a:pt x="116" y="0"/>
                  <a:pt x="0" y="116"/>
                  <a:pt x="0" y="258"/>
                </a:cubicBezTo>
                <a:cubicBezTo>
                  <a:pt x="110" y="258"/>
                  <a:pt x="110" y="258"/>
                  <a:pt x="110" y="258"/>
                </a:cubicBezTo>
                <a:cubicBezTo>
                  <a:pt x="110" y="176"/>
                  <a:pt x="176" y="110"/>
                  <a:pt x="258" y="11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545942" y="3878908"/>
            <a:ext cx="997596" cy="997595"/>
          </a:xfrm>
          <a:prstGeom prst="ellipse">
            <a:avLst/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267736" y="1405811"/>
            <a:ext cx="2981163" cy="5944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Dynamic Safety Stock Calculations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267736" y="2121148"/>
            <a:ext cx="2981164" cy="10590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0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LLM to dynamically calculate safety stock levels based on real- time data.
Example: Adjust safety stock based on supplier lead times and demand variability.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79636" y="4026148"/>
            <a:ext cx="2981164" cy="10590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10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Optimize reorder points using historical data and LLM predictions.
Example: Use LLM to predict demand and adjust reorder points accordingly.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79636" y="3310811"/>
            <a:ext cx="2981163" cy="5944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Optimizing Reorder Points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966236" y="4737348"/>
            <a:ext cx="2981164" cy="10590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0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Manage inventory in real- time using LLM for accurate predictions.
Example: Use LLM to predict inventory levels and adjust orders in real- time.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966236" y="4022011"/>
            <a:ext cx="2981163" cy="5944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Real-Time Inventory Management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977782" y="4381301"/>
            <a:ext cx="2133918" cy="1066958"/>
          </a:xfrm>
          <a:custGeom>
            <a:avLst/>
            <a:gdLst>
              <a:gd name="T0" fmla="*/ 258 w 516"/>
              <a:gd name="T1" fmla="*/ 148 h 258"/>
              <a:gd name="T2" fmla="*/ 110 w 516"/>
              <a:gd name="T3" fmla="*/ 0 h 258"/>
              <a:gd name="T4" fmla="*/ 0 w 516"/>
              <a:gd name="T5" fmla="*/ 0 h 258"/>
              <a:gd name="T6" fmla="*/ 258 w 516"/>
              <a:gd name="T7" fmla="*/ 258 h 258"/>
              <a:gd name="T8" fmla="*/ 516 w 516"/>
              <a:gd name="T9" fmla="*/ 0 h 258"/>
              <a:gd name="T10" fmla="*/ 406 w 516"/>
              <a:gd name="T11" fmla="*/ 0 h 258"/>
              <a:gd name="T12" fmla="*/ 258 w 516"/>
              <a:gd name="T13" fmla="*/ 148 h 258"/>
            </a:gdLst>
            <a:rect l="0" t="0" r="r" b="b"/>
            <a:pathLst>
              <a:path w="516" h="258">
                <a:moveTo>
                  <a:pt x="258" y="148"/>
                </a:moveTo>
                <a:cubicBezTo>
                  <a:pt x="176" y="148"/>
                  <a:pt x="110" y="82"/>
                  <a:pt x="11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42"/>
                  <a:pt x="116" y="258"/>
                  <a:pt x="258" y="258"/>
                </a:cubicBezTo>
                <a:cubicBezTo>
                  <a:pt x="400" y="258"/>
                  <a:pt x="516" y="142"/>
                  <a:pt x="516" y="0"/>
                </a:cubicBezTo>
                <a:cubicBezTo>
                  <a:pt x="406" y="0"/>
                  <a:pt x="406" y="0"/>
                  <a:pt x="406" y="0"/>
                </a:cubicBezTo>
                <a:cubicBezTo>
                  <a:pt x="406" y="82"/>
                  <a:pt x="340" y="148"/>
                  <a:pt x="258" y="148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887725" y="1868427"/>
            <a:ext cx="1066960" cy="1978501"/>
          </a:xfrm>
          <a:custGeom>
            <a:avLst/>
            <a:gdLst>
              <a:gd name="T0" fmla="*/ 257 w 258"/>
              <a:gd name="T1" fmla="*/ 239 h 478"/>
              <a:gd name="T2" fmla="*/ 0 w 258"/>
              <a:gd name="T3" fmla="*/ 0 h 478"/>
              <a:gd name="T4" fmla="*/ 0 w 258"/>
              <a:gd name="T5" fmla="*/ 110 h 478"/>
              <a:gd name="T6" fmla="*/ 147 w 258"/>
              <a:gd name="T7" fmla="*/ 239 h 478"/>
              <a:gd name="T8" fmla="*/ 148 w 258"/>
              <a:gd name="T9" fmla="*/ 257 h 478"/>
              <a:gd name="T10" fmla="*/ 78 w 258"/>
              <a:gd name="T11" fmla="*/ 383 h 478"/>
              <a:gd name="T12" fmla="*/ 133 w 258"/>
              <a:gd name="T13" fmla="*/ 478 h 478"/>
              <a:gd name="T14" fmla="*/ 258 w 258"/>
              <a:gd name="T15" fmla="*/ 257 h 478"/>
              <a:gd name="T16" fmla="*/ 257 w 258"/>
              <a:gd name="T17" fmla="*/ 239 h 478"/>
            </a:gdLst>
            <a:rect l="0" t="0" r="r" b="b"/>
            <a:pathLst>
              <a:path w="258" h="478">
                <a:moveTo>
                  <a:pt x="257" y="239"/>
                </a:moveTo>
                <a:cubicBezTo>
                  <a:pt x="248" y="105"/>
                  <a:pt x="136" y="0"/>
                  <a:pt x="0" y="0"/>
                </a:cubicBezTo>
                <a:cubicBezTo>
                  <a:pt x="0" y="110"/>
                  <a:pt x="0" y="110"/>
                  <a:pt x="0" y="110"/>
                </a:cubicBezTo>
                <a:cubicBezTo>
                  <a:pt x="75" y="110"/>
                  <a:pt x="138" y="166"/>
                  <a:pt x="147" y="239"/>
                </a:cubicBezTo>
                <a:cubicBezTo>
                  <a:pt x="147" y="245"/>
                  <a:pt x="148" y="251"/>
                  <a:pt x="148" y="257"/>
                </a:cubicBezTo>
                <a:cubicBezTo>
                  <a:pt x="148" y="310"/>
                  <a:pt x="120" y="357"/>
                  <a:pt x="78" y="383"/>
                </a:cubicBezTo>
                <a:cubicBezTo>
                  <a:pt x="133" y="478"/>
                  <a:pt x="133" y="478"/>
                  <a:pt x="133" y="478"/>
                </a:cubicBezTo>
                <a:cubicBezTo>
                  <a:pt x="208" y="433"/>
                  <a:pt x="258" y="351"/>
                  <a:pt x="258" y="257"/>
                </a:cubicBezTo>
                <a:cubicBezTo>
                  <a:pt x="258" y="251"/>
                  <a:pt x="257" y="245"/>
                  <a:pt x="257" y="23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807236" y="1964611"/>
            <a:ext cx="580863" cy="3150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965736" y="3996611"/>
            <a:ext cx="580863" cy="3150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7216936" y="3996611"/>
            <a:ext cx="580863" cy="3150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Inventory Optimization</a:t>
            </a:r>
            <a:endParaRPr kumimoji="1" lang="zh-CN" altLang="en-US"/>
          </a:p>
        </p:txBody>
      </p:sp>
      <p:grpSp>
        <p:nvGrpSpPr>
          <p:cNvPr id="23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4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7306640" flipH="1" flipV="0">
            <a:off x="3634899" y="4719622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4293360" flipH="0" flipV="0">
            <a:off x="782451" y="4719619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70707" y="1534171"/>
            <a:ext cx="3032914" cy="4124357"/>
          </a:xfrm>
          <a:prstGeom prst="roundRect">
            <a:avLst>
              <a:gd name="adj" fmla="val 365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4891715"/>
            <a:ext cx="3453528" cy="838515"/>
          </a:xfrm>
          <a:custGeom>
            <a:avLst/>
            <a:gdLst>
              <a:gd name="connsiteX0" fmla="*/ 0 w 4226504"/>
              <a:gd name="connsiteY0" fmla="*/ 0 h 1151328"/>
              <a:gd name="connsiteX1" fmla="*/ 49676 w 4226504"/>
              <a:gd name="connsiteY1" fmla="*/ 14539 h 1151328"/>
              <a:gd name="connsiteX2" fmla="*/ 2119602 w 4226504"/>
              <a:gd name="connsiteY2" fmla="*/ 210229 h 1151328"/>
              <a:gd name="connsiteX3" fmla="*/ 4189528 w 4226504"/>
              <a:gd name="connsiteY3" fmla="*/ 14539 h 1151328"/>
              <a:gd name="connsiteX4" fmla="*/ 4226504 w 4226504"/>
              <a:gd name="connsiteY4" fmla="*/ 3717 h 1151328"/>
              <a:gd name="connsiteX5" fmla="*/ 4226504 w 4226504"/>
              <a:gd name="connsiteY5" fmla="*/ 1100830 h 1151328"/>
              <a:gd name="connsiteX6" fmla="*/ 4176006 w 4226504"/>
              <a:gd name="connsiteY6" fmla="*/ 1151328 h 1151328"/>
              <a:gd name="connsiteX7" fmla="*/ 50498 w 4226504"/>
              <a:gd name="connsiteY7" fmla="*/ 1151328 h 1151328"/>
              <a:gd name="connsiteX8" fmla="*/ 0 w 4226504"/>
              <a:gd name="connsiteY8" fmla="*/ 1100830 h 1151328"/>
              <a:gd name="connsiteX9" fmla="*/ 0 w 4226504"/>
              <a:gd name="connsiteY9" fmla="*/ 0 h 1151328"/>
            </a:gdLst>
            <a:rect l="l" t="t" r="r" b="b"/>
            <a:pathLst>
              <a:path w="4226504" h="1151328">
                <a:moveTo>
                  <a:pt x="0" y="0"/>
                </a:moveTo>
                <a:lnTo>
                  <a:pt x="49676" y="14539"/>
                </a:lnTo>
                <a:cubicBezTo>
                  <a:pt x="498270" y="132605"/>
                  <a:pt x="1257953" y="210229"/>
                  <a:pt x="2119602" y="210229"/>
                </a:cubicBezTo>
                <a:cubicBezTo>
                  <a:pt x="2981251" y="210229"/>
                  <a:pt x="3740935" y="132605"/>
                  <a:pt x="4189528" y="14539"/>
                </a:cubicBezTo>
                <a:lnTo>
                  <a:pt x="4226504" y="3717"/>
                </a:lnTo>
                <a:lnTo>
                  <a:pt x="4226504" y="1100830"/>
                </a:lnTo>
                <a:cubicBezTo>
                  <a:pt x="4226504" y="1128719"/>
                  <a:pt x="4203895" y="1151328"/>
                  <a:pt x="4176006" y="1151328"/>
                </a:cubicBezTo>
                <a:lnTo>
                  <a:pt x="50498" y="1151328"/>
                </a:lnTo>
                <a:cubicBezTo>
                  <a:pt x="22609" y="1151328"/>
                  <a:pt x="0" y="1128719"/>
                  <a:pt x="0" y="110083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13973" y="2420663"/>
            <a:ext cx="2746382" cy="21111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NLP on supplier emails and logistics reports to identify root causes of OOS.
Example: Analyze supplier emails to identify delays.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203351" y="2243485"/>
            <a:ext cx="367626" cy="332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007419" y="4652356"/>
            <a:ext cx="759490" cy="759489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120037" y="4772886"/>
            <a:ext cx="534254" cy="5184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7306640" flipH="1" flipV="0">
            <a:off x="7337386" y="4719621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4293360" flipH="0" flipV="0">
            <a:off x="4490028" y="4719619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573193" y="1534171"/>
            <a:ext cx="3032914" cy="4124357"/>
          </a:xfrm>
          <a:prstGeom prst="roundRect">
            <a:avLst>
              <a:gd name="adj" fmla="val 365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362886" y="4891715"/>
            <a:ext cx="3453528" cy="838515"/>
          </a:xfrm>
          <a:custGeom>
            <a:avLst/>
            <a:gdLst>
              <a:gd name="connsiteX0" fmla="*/ 0 w 4226504"/>
              <a:gd name="connsiteY0" fmla="*/ 0 h 1151328"/>
              <a:gd name="connsiteX1" fmla="*/ 49676 w 4226504"/>
              <a:gd name="connsiteY1" fmla="*/ 14539 h 1151328"/>
              <a:gd name="connsiteX2" fmla="*/ 2119602 w 4226504"/>
              <a:gd name="connsiteY2" fmla="*/ 210229 h 1151328"/>
              <a:gd name="connsiteX3" fmla="*/ 4189528 w 4226504"/>
              <a:gd name="connsiteY3" fmla="*/ 14539 h 1151328"/>
              <a:gd name="connsiteX4" fmla="*/ 4226504 w 4226504"/>
              <a:gd name="connsiteY4" fmla="*/ 3717 h 1151328"/>
              <a:gd name="connsiteX5" fmla="*/ 4226504 w 4226504"/>
              <a:gd name="connsiteY5" fmla="*/ 1100830 h 1151328"/>
              <a:gd name="connsiteX6" fmla="*/ 4176006 w 4226504"/>
              <a:gd name="connsiteY6" fmla="*/ 1151328 h 1151328"/>
              <a:gd name="connsiteX7" fmla="*/ 50498 w 4226504"/>
              <a:gd name="connsiteY7" fmla="*/ 1151328 h 1151328"/>
              <a:gd name="connsiteX8" fmla="*/ 0 w 4226504"/>
              <a:gd name="connsiteY8" fmla="*/ 1100830 h 1151328"/>
              <a:gd name="connsiteX9" fmla="*/ 0 w 4226504"/>
              <a:gd name="connsiteY9" fmla="*/ 0 h 1151328"/>
            </a:gdLst>
            <a:rect l="l" t="t" r="r" b="b"/>
            <a:pathLst>
              <a:path w="4226504" h="1151328">
                <a:moveTo>
                  <a:pt x="0" y="0"/>
                </a:moveTo>
                <a:lnTo>
                  <a:pt x="49676" y="14539"/>
                </a:lnTo>
                <a:cubicBezTo>
                  <a:pt x="498270" y="132605"/>
                  <a:pt x="1257953" y="210229"/>
                  <a:pt x="2119602" y="210229"/>
                </a:cubicBezTo>
                <a:cubicBezTo>
                  <a:pt x="2981251" y="210229"/>
                  <a:pt x="3740935" y="132605"/>
                  <a:pt x="4189528" y="14539"/>
                </a:cubicBezTo>
                <a:lnTo>
                  <a:pt x="4226504" y="3717"/>
                </a:lnTo>
                <a:lnTo>
                  <a:pt x="4226504" y="1100830"/>
                </a:lnTo>
                <a:cubicBezTo>
                  <a:pt x="4226504" y="1128719"/>
                  <a:pt x="4203895" y="1151328"/>
                  <a:pt x="4176006" y="1151328"/>
                </a:cubicBezTo>
                <a:lnTo>
                  <a:pt x="50498" y="1151328"/>
                </a:lnTo>
                <a:cubicBezTo>
                  <a:pt x="22609" y="1151328"/>
                  <a:pt x="0" y="1128719"/>
                  <a:pt x="0" y="110083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716459" y="2420662"/>
            <a:ext cx="2746382" cy="21111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Extract and classify entities related to OOS, such as supplier names and product IDs.
Example: Extract "Supplier X" and "Product Y" from an email.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905837" y="2243484"/>
            <a:ext cx="367626" cy="332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709905" y="4652356"/>
            <a:ext cx="759490" cy="759489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822523" y="4772886"/>
            <a:ext cx="534254" cy="5184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7306640" flipH="1" flipV="0">
            <a:off x="11039872" y="4719621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4293360" flipH="0" flipV="0">
            <a:off x="8187420" y="4719620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275679" y="1534171"/>
            <a:ext cx="3032914" cy="4124357"/>
          </a:xfrm>
          <a:prstGeom prst="roundRect">
            <a:avLst>
              <a:gd name="adj" fmla="val 365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8065372" y="4891715"/>
            <a:ext cx="3453528" cy="838515"/>
          </a:xfrm>
          <a:custGeom>
            <a:avLst/>
            <a:gdLst>
              <a:gd name="connsiteX0" fmla="*/ 0 w 4226504"/>
              <a:gd name="connsiteY0" fmla="*/ 0 h 1151328"/>
              <a:gd name="connsiteX1" fmla="*/ 49676 w 4226504"/>
              <a:gd name="connsiteY1" fmla="*/ 14539 h 1151328"/>
              <a:gd name="connsiteX2" fmla="*/ 2119602 w 4226504"/>
              <a:gd name="connsiteY2" fmla="*/ 210229 h 1151328"/>
              <a:gd name="connsiteX3" fmla="*/ 4189528 w 4226504"/>
              <a:gd name="connsiteY3" fmla="*/ 14539 h 1151328"/>
              <a:gd name="connsiteX4" fmla="*/ 4226504 w 4226504"/>
              <a:gd name="connsiteY4" fmla="*/ 3717 h 1151328"/>
              <a:gd name="connsiteX5" fmla="*/ 4226504 w 4226504"/>
              <a:gd name="connsiteY5" fmla="*/ 1100830 h 1151328"/>
              <a:gd name="connsiteX6" fmla="*/ 4176006 w 4226504"/>
              <a:gd name="connsiteY6" fmla="*/ 1151328 h 1151328"/>
              <a:gd name="connsiteX7" fmla="*/ 50498 w 4226504"/>
              <a:gd name="connsiteY7" fmla="*/ 1151328 h 1151328"/>
              <a:gd name="connsiteX8" fmla="*/ 0 w 4226504"/>
              <a:gd name="connsiteY8" fmla="*/ 1100830 h 1151328"/>
              <a:gd name="connsiteX9" fmla="*/ 0 w 4226504"/>
              <a:gd name="connsiteY9" fmla="*/ 0 h 1151328"/>
            </a:gdLst>
            <a:rect l="l" t="t" r="r" b="b"/>
            <a:pathLst>
              <a:path w="4226504" h="1151328">
                <a:moveTo>
                  <a:pt x="0" y="0"/>
                </a:moveTo>
                <a:lnTo>
                  <a:pt x="49676" y="14539"/>
                </a:lnTo>
                <a:cubicBezTo>
                  <a:pt x="498270" y="132605"/>
                  <a:pt x="1257953" y="210229"/>
                  <a:pt x="2119602" y="210229"/>
                </a:cubicBezTo>
                <a:cubicBezTo>
                  <a:pt x="2981251" y="210229"/>
                  <a:pt x="3740935" y="132605"/>
                  <a:pt x="4189528" y="14539"/>
                </a:cubicBezTo>
                <a:lnTo>
                  <a:pt x="4226504" y="3717"/>
                </a:lnTo>
                <a:lnTo>
                  <a:pt x="4226504" y="1100830"/>
                </a:lnTo>
                <a:cubicBezTo>
                  <a:pt x="4226504" y="1128719"/>
                  <a:pt x="4203895" y="1151328"/>
                  <a:pt x="4176006" y="1151328"/>
                </a:cubicBezTo>
                <a:lnTo>
                  <a:pt x="50498" y="1151328"/>
                </a:lnTo>
                <a:cubicBezTo>
                  <a:pt x="22609" y="1151328"/>
                  <a:pt x="0" y="1128719"/>
                  <a:pt x="0" y="110083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406245" y="2420663"/>
            <a:ext cx="2759082" cy="21111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Implement preventive measures based on root cause analysis.
Example: Trigger alternate supplier contracts to prevent OOS.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9608323" y="2243485"/>
            <a:ext cx="367626" cy="332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9412391" y="4652356"/>
            <a:ext cx="759490" cy="759489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9525009" y="4772886"/>
            <a:ext cx="534254" cy="5184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8389979" y="1617301"/>
            <a:ext cx="2778914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Preventive Measures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4694279" y="1617301"/>
            <a:ext cx="2778914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Entity Extraction and Classification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985879" y="1617301"/>
            <a:ext cx="2778914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Root Cause Analysis via NLP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OOS (Out-of-Stock) Analysis</a:t>
            </a:r>
            <a:endParaRPr kumimoji="1" lang="zh-CN" altLang="en-US"/>
          </a:p>
        </p:txBody>
      </p:sp>
      <p:grpSp>
        <p:nvGrpSpPr>
          <p:cNvPr id="32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33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9900000" flipH="0" flipV="0">
            <a:off x="7683500" y="3327400"/>
            <a:ext cx="2609677" cy="2609219"/>
          </a:xfrm>
          <a:prstGeom prst="ellipse">
            <a:avLst/>
          </a:prstGeom>
          <a:noFill/>
          <a:ln w="63500" cap="rnd">
            <a:gradFill>
              <a:gsLst>
                <a:gs pos="0">
                  <a:schemeClr val="accent3"/>
                </a:gs>
                <a:gs pos="100000">
                  <a:schemeClr val="accent3">
                    <a:lumMod val="60000"/>
                    <a:lumOff val="40000"/>
                    <a:alpha val="0"/>
                  </a:schemeClr>
                </a:gs>
              </a:gsLst>
              <a:lin ang="5400000" scaled="0"/>
            </a:gra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0" flipV="0">
            <a:off x="6731000" y="1498600"/>
            <a:ext cx="2819151" cy="2818654"/>
          </a:xfrm>
          <a:prstGeom prst="ellipse">
            <a:avLst/>
          </a:prstGeom>
          <a:noFill/>
          <a:ln w="63500" cap="rnd">
            <a:gradFill>
              <a:gsLst>
                <a:gs pos="0">
                  <a:schemeClr val="accent2"/>
                </a:gs>
                <a:gs pos="100000">
                  <a:schemeClr val="accent2">
                    <a:lumMod val="60000"/>
                    <a:lumOff val="40000"/>
                    <a:alpha val="0"/>
                  </a:schemeClr>
                </a:gs>
              </a:gsLst>
              <a:lin ang="5400000" scaled="0"/>
            </a:gra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096342" flipH="0" flipV="0">
            <a:off x="8436934" y="1502588"/>
            <a:ext cx="2818800" cy="2818800"/>
          </a:xfrm>
          <a:prstGeom prst="ellipse">
            <a:avLst/>
          </a:prstGeom>
          <a:noFill/>
          <a:ln w="63500" cap="rnd"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5400000" scaled="0"/>
            </a:gra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 rot="0" flipH="0" flipV="0">
            <a:off x="965200" y="2950429"/>
            <a:ext cx="466725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sp>
        <p:nvSpPr>
          <p:cNvPr id="7" name="标题 1"/>
          <p:cNvSpPr txBox="1"/>
          <p:nvPr/>
        </p:nvSpPr>
        <p:spPr>
          <a:xfrm rot="0" flipH="0" flipV="0">
            <a:off x="957720" y="1605414"/>
            <a:ext cx="616630" cy="5274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5833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 rot="0" flipH="0" flipV="0">
            <a:off x="965200" y="4471621"/>
            <a:ext cx="466725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sp>
        <p:nvSpPr>
          <p:cNvPr id="9" name="标题 1"/>
          <p:cNvSpPr txBox="1"/>
          <p:nvPr/>
        </p:nvSpPr>
        <p:spPr>
          <a:xfrm rot="0" flipH="0" flipV="0">
            <a:off x="957720" y="3179447"/>
            <a:ext cx="616630" cy="5274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5833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B0F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rot="0" flipH="0" flipV="0">
            <a:off x="965200" y="5981700"/>
            <a:ext cx="466725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0" scaled="0"/>
            </a:gradFill>
            <a:miter/>
          </a:ln>
        </p:spPr>
      </p:cxnSp>
      <p:sp>
        <p:nvSpPr>
          <p:cNvPr id="11" name="标题 1"/>
          <p:cNvSpPr txBox="1"/>
          <p:nvPr/>
        </p:nvSpPr>
        <p:spPr>
          <a:xfrm rot="0" flipH="0" flipV="0">
            <a:off x="957720" y="4700639"/>
            <a:ext cx="616630" cy="5274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5833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0009C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880626" y="2473941"/>
            <a:ext cx="628650" cy="608368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tx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699500" y="4570669"/>
            <a:ext cx="615949" cy="580546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tx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464375" y="2463800"/>
            <a:ext cx="533503" cy="57791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412163" y="2921000"/>
            <a:ext cx="1166812" cy="1119690"/>
          </a:xfrm>
          <a:custGeom>
            <a:avLst/>
            <a:gdLst>
              <a:gd name="connsiteX0" fmla="*/ 826289 w 827532"/>
              <a:gd name="connsiteY0" fmla="*/ 92065 h 846006"/>
              <a:gd name="connsiteX1" fmla="*/ 410618 w 827532"/>
              <a:gd name="connsiteY1" fmla="*/ 844540 h 846006"/>
              <a:gd name="connsiteX2" fmla="*/ -1243 w 827532"/>
              <a:gd name="connsiteY2" fmla="*/ 88446 h 846006"/>
              <a:gd name="connsiteX3" fmla="*/ 826289 w 827532"/>
              <a:gd name="connsiteY3" fmla="*/ 91874 h 846006"/>
            </a:gdLst>
            <a:rect l="l" t="t" r="r" b="b"/>
            <a:pathLst>
              <a:path w="827532" h="846006">
                <a:moveTo>
                  <a:pt x="826289" y="92065"/>
                </a:moveTo>
                <a:cubicBezTo>
                  <a:pt x="800571" y="390484"/>
                  <a:pt x="649505" y="663946"/>
                  <a:pt x="410618" y="844540"/>
                </a:cubicBezTo>
                <a:cubicBezTo>
                  <a:pt x="172493" y="662136"/>
                  <a:pt x="22854" y="387435"/>
                  <a:pt x="-1243" y="88446"/>
                </a:cubicBezTo>
                <a:cubicBezTo>
                  <a:pt x="261552" y="-32617"/>
                  <a:pt x="564447" y="-31379"/>
                  <a:pt x="826289" y="9187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cap="sq">
            <a:noFill/>
            <a:prstDash val="solid"/>
            <a:miter/>
          </a:ln>
          <a:effectLst>
            <a:outerShdw dist="203200" blurRad="330200" dir="5400000" sx="90000" sy="9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599044" y="1636911"/>
            <a:ext cx="4535056" cy="3647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BMW: Predicting Part Delays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67780" y="2110957"/>
            <a:ext cx="5166320" cy="5723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4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BMW uses LLMs to predict part delays and reroute suppliers.
Example: Predict delays in part delivery and suggest alternate suppliers.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599044" y="3217294"/>
            <a:ext cx="4535056" cy="3647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Real-Time Decision-Making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68177" y="3696103"/>
            <a:ext cx="5165923" cy="508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0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LLMs for real- time decision- making in supply chain management.
Example: Make informed decisions based on real- time data.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599044" y="4727175"/>
            <a:ext cx="4535056" cy="3647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Future Directions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68177" y="5206182"/>
            <a:ext cx="5165923" cy="508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0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Future applications of LLMs in supply chain include more advanced optimization and risk management.
Example: Use LLMs for real- time optimization of logistics routes.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Case Study</a:t>
            </a:r>
            <a:endParaRPr kumimoji="1" lang="zh-CN" altLang="en-US"/>
          </a:p>
        </p:txBody>
      </p:sp>
      <p:grpSp>
        <p:nvGrpSpPr>
          <p:cNvPr id="24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5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Knowledge Graphs (KGs) + LLMs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07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83215" y="1411076"/>
            <a:ext cx="4817035" cy="198029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31448" y="1411076"/>
            <a:ext cx="4817035" cy="198029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560548" y="1403055"/>
            <a:ext cx="96723" cy="19802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108781" y="1403055"/>
            <a:ext cx="96723" cy="19802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743513" y="2214401"/>
            <a:ext cx="3960591" cy="11128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Extract entities and relationships to build a knowledge graph.
Example: Extract suppliers and products from supplier contracts.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743516" y="1456127"/>
            <a:ext cx="3960590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KG Construction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195280" y="2214401"/>
            <a:ext cx="3960591" cy="11128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KG to map supplier locations and optimize warehouse placement.
Example: Identify suppliers at risk due to geopolitical issues.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195283" y="1456127"/>
            <a:ext cx="3960590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Supply Chain Example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330817" y="1223720"/>
            <a:ext cx="744147" cy="740379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79050" y="1223720"/>
            <a:ext cx="744147" cy="740379"/>
          </a:xfrm>
          <a:prstGeom prst="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63793" y="1406579"/>
            <a:ext cx="374660" cy="37466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515560" y="1420616"/>
            <a:ext cx="374659" cy="346587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741332" y="3811362"/>
            <a:ext cx="6861735" cy="198029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2818665" y="3803341"/>
            <a:ext cx="96723" cy="19802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3453395" y="4614687"/>
            <a:ext cx="5903691" cy="11128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Ground LLMs in structured knowledge using the knowledge graph.
Example: Use KG to provide context for LLM predictions.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3453399" y="3856413"/>
            <a:ext cx="5906501" cy="67657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0F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LLM Enhancement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588933" y="3624006"/>
            <a:ext cx="744147" cy="740379"/>
          </a:xfrm>
          <a:prstGeom prst="rect">
            <a:avLst/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773676" y="3824359"/>
            <a:ext cx="374659" cy="3396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Integration</a:t>
            </a:r>
            <a:endParaRPr kumimoji="1" lang="zh-CN" altLang="en-US"/>
          </a:p>
        </p:txBody>
      </p:sp>
      <p:grpSp>
        <p:nvGrpSpPr>
          <p:cNvPr id="23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4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784449" y="1130300"/>
            <a:ext cx="1978524" cy="1315453"/>
          </a:xfrm>
          <a:custGeom>
            <a:avLst/>
            <a:gdLst>
              <a:gd name="connsiteX0" fmla="*/ 1505663 w 2251241"/>
              <a:gd name="connsiteY0" fmla="*/ 0 h 1587418"/>
              <a:gd name="connsiteX1" fmla="*/ 2251241 w 2251241"/>
              <a:gd name="connsiteY1" fmla="*/ 793709 h 1587418"/>
              <a:gd name="connsiteX2" fmla="*/ 1505663 w 2251241"/>
              <a:gd name="connsiteY2" fmla="*/ 1587418 h 1587418"/>
              <a:gd name="connsiteX3" fmla="*/ 1505663 w 2251241"/>
              <a:gd name="connsiteY3" fmla="*/ 1246866 h 1587418"/>
              <a:gd name="connsiteX4" fmla="*/ 454991 w 2251241"/>
              <a:gd name="connsiteY4" fmla="*/ 1246866 h 1587418"/>
              <a:gd name="connsiteX5" fmla="*/ 0 w 2251241"/>
              <a:gd name="connsiteY5" fmla="*/ 791875 h 1587418"/>
              <a:gd name="connsiteX6" fmla="*/ 454991 w 2251241"/>
              <a:gd name="connsiteY6" fmla="*/ 336884 h 1587418"/>
              <a:gd name="connsiteX7" fmla="*/ 1505663 w 2251241"/>
              <a:gd name="connsiteY7" fmla="*/ 336884 h 1587418"/>
            </a:gdLst>
            <a:rect l="l" t="t" r="r" b="b"/>
            <a:pathLst>
              <a:path w="2251241" h="1587418">
                <a:moveTo>
                  <a:pt x="1505663" y="0"/>
                </a:moveTo>
                <a:lnTo>
                  <a:pt x="2251241" y="793709"/>
                </a:lnTo>
                <a:lnTo>
                  <a:pt x="1505663" y="1587418"/>
                </a:lnTo>
                <a:lnTo>
                  <a:pt x="1505663" y="1246866"/>
                </a:lnTo>
                <a:lnTo>
                  <a:pt x="454991" y="1246866"/>
                </a:lnTo>
                <a:cubicBezTo>
                  <a:pt x="203706" y="1246866"/>
                  <a:pt x="0" y="1043160"/>
                  <a:pt x="0" y="791875"/>
                </a:cubicBezTo>
                <a:cubicBezTo>
                  <a:pt x="0" y="540590"/>
                  <a:pt x="203706" y="336884"/>
                  <a:pt x="454991" y="336884"/>
                </a:cubicBezTo>
                <a:lnTo>
                  <a:pt x="1505663" y="336884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027667" y="1833276"/>
            <a:ext cx="6367184" cy="7288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Map supplier locations to optimize warehouse placement.
Example: Place warehouses closer to key suppliers to reduce lead times.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023153" y="1145304"/>
            <a:ext cx="6367184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Mapping Supplier Locations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8448772" y="2916285"/>
            <a:ext cx="1978524" cy="1315453"/>
          </a:xfrm>
          <a:custGeom>
            <a:avLst/>
            <a:gdLst>
              <a:gd name="connsiteX0" fmla="*/ 1505663 w 2251241"/>
              <a:gd name="connsiteY0" fmla="*/ 0 h 1587418"/>
              <a:gd name="connsiteX1" fmla="*/ 2251241 w 2251241"/>
              <a:gd name="connsiteY1" fmla="*/ 793709 h 1587418"/>
              <a:gd name="connsiteX2" fmla="*/ 1505663 w 2251241"/>
              <a:gd name="connsiteY2" fmla="*/ 1587418 h 1587418"/>
              <a:gd name="connsiteX3" fmla="*/ 1505663 w 2251241"/>
              <a:gd name="connsiteY3" fmla="*/ 1246866 h 1587418"/>
              <a:gd name="connsiteX4" fmla="*/ 454991 w 2251241"/>
              <a:gd name="connsiteY4" fmla="*/ 1246866 h 1587418"/>
              <a:gd name="connsiteX5" fmla="*/ 0 w 2251241"/>
              <a:gd name="connsiteY5" fmla="*/ 791875 h 1587418"/>
              <a:gd name="connsiteX6" fmla="*/ 454991 w 2251241"/>
              <a:gd name="connsiteY6" fmla="*/ 336884 h 1587418"/>
              <a:gd name="connsiteX7" fmla="*/ 1505663 w 2251241"/>
              <a:gd name="connsiteY7" fmla="*/ 336884 h 1587418"/>
            </a:gdLst>
            <a:rect l="l" t="t" r="r" b="b"/>
            <a:pathLst>
              <a:path w="2251241" h="1587418">
                <a:moveTo>
                  <a:pt x="1505663" y="0"/>
                </a:moveTo>
                <a:lnTo>
                  <a:pt x="2251241" y="793709"/>
                </a:lnTo>
                <a:lnTo>
                  <a:pt x="1505663" y="1587418"/>
                </a:lnTo>
                <a:lnTo>
                  <a:pt x="1505663" y="1246866"/>
                </a:lnTo>
                <a:lnTo>
                  <a:pt x="454991" y="1246866"/>
                </a:lnTo>
                <a:cubicBezTo>
                  <a:pt x="203706" y="1246866"/>
                  <a:pt x="0" y="1043160"/>
                  <a:pt x="0" y="791875"/>
                </a:cubicBezTo>
                <a:cubicBezTo>
                  <a:pt x="0" y="540590"/>
                  <a:pt x="203706" y="336884"/>
                  <a:pt x="454991" y="336884"/>
                </a:cubicBezTo>
                <a:lnTo>
                  <a:pt x="1505663" y="336884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756519" y="3619261"/>
            <a:ext cx="6367184" cy="7288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KG to identify single- source suppliers and assess risks.
Example: Identify suppliers with no alternates and assess risks.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752005" y="2931289"/>
            <a:ext cx="6367184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B0F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Identifying Single-Source Suppliers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784449" y="4702271"/>
            <a:ext cx="1978524" cy="1315453"/>
          </a:xfrm>
          <a:custGeom>
            <a:avLst/>
            <a:gdLst>
              <a:gd name="connsiteX0" fmla="*/ 1505663 w 2251241"/>
              <a:gd name="connsiteY0" fmla="*/ 0 h 1587418"/>
              <a:gd name="connsiteX1" fmla="*/ 2251241 w 2251241"/>
              <a:gd name="connsiteY1" fmla="*/ 793709 h 1587418"/>
              <a:gd name="connsiteX2" fmla="*/ 1505663 w 2251241"/>
              <a:gd name="connsiteY2" fmla="*/ 1587418 h 1587418"/>
              <a:gd name="connsiteX3" fmla="*/ 1505663 w 2251241"/>
              <a:gd name="connsiteY3" fmla="*/ 1246866 h 1587418"/>
              <a:gd name="connsiteX4" fmla="*/ 454991 w 2251241"/>
              <a:gd name="connsiteY4" fmla="*/ 1246866 h 1587418"/>
              <a:gd name="connsiteX5" fmla="*/ 0 w 2251241"/>
              <a:gd name="connsiteY5" fmla="*/ 791875 h 1587418"/>
              <a:gd name="connsiteX6" fmla="*/ 454991 w 2251241"/>
              <a:gd name="connsiteY6" fmla="*/ 336884 h 1587418"/>
              <a:gd name="connsiteX7" fmla="*/ 1505663 w 2251241"/>
              <a:gd name="connsiteY7" fmla="*/ 336884 h 1587418"/>
            </a:gdLst>
            <a:rect l="l" t="t" r="r" b="b"/>
            <a:pathLst>
              <a:path w="2251241" h="1587418">
                <a:moveTo>
                  <a:pt x="1505663" y="0"/>
                </a:moveTo>
                <a:lnTo>
                  <a:pt x="2251241" y="793709"/>
                </a:lnTo>
                <a:lnTo>
                  <a:pt x="1505663" y="1587418"/>
                </a:lnTo>
                <a:lnTo>
                  <a:pt x="1505663" y="1246866"/>
                </a:lnTo>
                <a:lnTo>
                  <a:pt x="454991" y="1246866"/>
                </a:lnTo>
                <a:cubicBezTo>
                  <a:pt x="203706" y="1246866"/>
                  <a:pt x="0" y="1043160"/>
                  <a:pt x="0" y="791875"/>
                </a:cubicBezTo>
                <a:cubicBezTo>
                  <a:pt x="0" y="540590"/>
                  <a:pt x="203706" y="336884"/>
                  <a:pt x="454991" y="336884"/>
                </a:cubicBezTo>
                <a:lnTo>
                  <a:pt x="1505663" y="336884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027667" y="5405247"/>
            <a:ext cx="6367184" cy="7288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KG and LLM for real- time risk analysis.
Example: Analyze supplier contracts to identify potential risks.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023153" y="4717275"/>
            <a:ext cx="6367184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Real-Time Risk Analysis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412873" y="1628546"/>
            <a:ext cx="344796" cy="318960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434314" y="5187599"/>
            <a:ext cx="301914" cy="34479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9512872" y="3401613"/>
            <a:ext cx="331587" cy="34479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Supply Chain Example</a:t>
            </a:r>
            <a:endParaRPr kumimoji="1" lang="zh-CN" altLang="en-US"/>
          </a:p>
        </p:txBody>
      </p:sp>
      <p:grpSp>
        <p:nvGrpSpPr>
          <p:cNvPr id="17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8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40400" y="1028700"/>
            <a:ext cx="2880000" cy="2880000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89011" y="1034360"/>
            <a:ext cx="2582779" cy="258277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60400" y="4850317"/>
            <a:ext cx="3240000" cy="1458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Neo4j is a graph database for storing and querying knowledge graphs.
Example: Store supplier relationships in Neo4j.</a:t>
            </a: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723" t="3190" r="22584" b="8761"/>
          <a:stretch>
            <a:fillRect/>
          </a:stretch>
        </p:blipFill>
        <p:spPr>
          <a:xfrm rot="0" flipH="0" flipV="0">
            <a:off x="1062871" y="1108220"/>
            <a:ext cx="2435058" cy="2435058"/>
          </a:xfrm>
          <a:custGeom>
            <a:avLst/>
            <a:gdLst/>
            <a:rect l="l" t="t" r="r" b="b"/>
            <a:pathLst>
              <a:path w="2435058" h="2435058">
                <a:moveTo>
                  <a:pt x="1217529" y="0"/>
                </a:moveTo>
                <a:cubicBezTo>
                  <a:pt x="1889952" y="0"/>
                  <a:pt x="2435058" y="545106"/>
                  <a:pt x="2435058" y="1217529"/>
                </a:cubicBezTo>
                <a:cubicBezTo>
                  <a:pt x="2435058" y="1889952"/>
                  <a:pt x="1889952" y="2435058"/>
                  <a:pt x="1217529" y="2435058"/>
                </a:cubicBezTo>
                <a:cubicBezTo>
                  <a:pt x="545106" y="2435058"/>
                  <a:pt x="0" y="1889952"/>
                  <a:pt x="0" y="1217529"/>
                </a:cubicBezTo>
                <a:cubicBezTo>
                  <a:pt x="0" y="545106"/>
                  <a:pt x="545106" y="0"/>
                  <a:pt x="12175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2700000" flipH="0" flipV="0">
            <a:off x="2023727" y="3566967"/>
            <a:ext cx="513347" cy="513347"/>
          </a:xfrm>
          <a:prstGeom prst="roundRect">
            <a:avLst>
              <a:gd name="adj" fmla="val 10417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05608" y="3670615"/>
            <a:ext cx="349584" cy="30605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0400" y="4208311"/>
            <a:ext cx="3240000" cy="64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Neo4j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49650" y="1028700"/>
            <a:ext cx="2880000" cy="2880000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798261" y="1034360"/>
            <a:ext cx="2582779" cy="258277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469650" y="4850317"/>
            <a:ext cx="3240000" cy="1458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LLM prompting to query the knowledge graph.
Example: Prompt LLM to identify suppliers at risk due to geopolitical issues.</a:t>
            </a:r>
            <a:endParaRPr kumimoji="1" lang="zh-CN" altLang="en-US"/>
          </a:p>
        </p:txBody>
      </p:sp>
      <p:pic>
        <p:nvPicPr>
          <p:cNvPr id="1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723" t="3190" r="22584" b="8761"/>
          <a:stretch>
            <a:fillRect/>
          </a:stretch>
        </p:blipFill>
        <p:spPr>
          <a:xfrm rot="0" flipH="0" flipV="0">
            <a:off x="4872122" y="1108220"/>
            <a:ext cx="2435058" cy="2435058"/>
          </a:xfrm>
          <a:custGeom>
            <a:avLst/>
            <a:gdLst/>
            <a:rect l="l" t="t" r="r" b="b"/>
            <a:pathLst>
              <a:path w="2435058" h="2435058">
                <a:moveTo>
                  <a:pt x="1217529" y="0"/>
                </a:moveTo>
                <a:cubicBezTo>
                  <a:pt x="1889952" y="0"/>
                  <a:pt x="2435058" y="545106"/>
                  <a:pt x="2435058" y="1217529"/>
                </a:cubicBezTo>
                <a:cubicBezTo>
                  <a:pt x="2435058" y="1889952"/>
                  <a:pt x="1889952" y="2435058"/>
                  <a:pt x="1217529" y="2435058"/>
                </a:cubicBezTo>
                <a:cubicBezTo>
                  <a:pt x="545106" y="2435058"/>
                  <a:pt x="0" y="1889952"/>
                  <a:pt x="0" y="1217529"/>
                </a:cubicBezTo>
                <a:cubicBezTo>
                  <a:pt x="0" y="545106"/>
                  <a:pt x="545106" y="0"/>
                  <a:pt x="12175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" name="标题 1"/>
          <p:cNvSpPr txBox="1"/>
          <p:nvPr/>
        </p:nvSpPr>
        <p:spPr>
          <a:xfrm rot="2700000" flipH="0" flipV="0">
            <a:off x="5832977" y="3566967"/>
            <a:ext cx="513347" cy="513347"/>
          </a:xfrm>
          <a:prstGeom prst="roundRect">
            <a:avLst>
              <a:gd name="adj" fmla="val 10417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914860" y="3665171"/>
            <a:ext cx="349584" cy="31693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469650" y="4208311"/>
            <a:ext cx="3240000" cy="64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LLM Prompting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458900" y="1028700"/>
            <a:ext cx="2880000" cy="2880000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607511" y="1034360"/>
            <a:ext cx="2582779" cy="258277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278900" y="4850317"/>
            <a:ext cx="3240000" cy="145891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Future applications of KGs and LLMs include more advanced risk management and optimization.
Example: Use KGs and LLMs for real- time optimization of logistics routes.</a:t>
            </a:r>
            <a:endParaRPr kumimoji="1" lang="zh-CN" altLang="en-US"/>
          </a:p>
        </p:txBody>
      </p:sp>
      <p:pic>
        <p:nvPicPr>
          <p:cNvPr id="2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723" t="3190" r="22584" b="8761"/>
          <a:stretch>
            <a:fillRect/>
          </a:stretch>
        </p:blipFill>
        <p:spPr>
          <a:xfrm rot="0" flipH="0" flipV="0">
            <a:off x="8681372" y="1108220"/>
            <a:ext cx="2435058" cy="2435058"/>
          </a:xfrm>
          <a:custGeom>
            <a:avLst/>
            <a:gdLst/>
            <a:rect l="l" t="t" r="r" b="b"/>
            <a:pathLst>
              <a:path w="2435058" h="2435058">
                <a:moveTo>
                  <a:pt x="1217529" y="0"/>
                </a:moveTo>
                <a:cubicBezTo>
                  <a:pt x="1889952" y="0"/>
                  <a:pt x="2435058" y="545106"/>
                  <a:pt x="2435058" y="1217529"/>
                </a:cubicBezTo>
                <a:cubicBezTo>
                  <a:pt x="2435058" y="1889952"/>
                  <a:pt x="1889952" y="2435058"/>
                  <a:pt x="1217529" y="2435058"/>
                </a:cubicBezTo>
                <a:cubicBezTo>
                  <a:pt x="545106" y="2435058"/>
                  <a:pt x="0" y="1889952"/>
                  <a:pt x="0" y="1217529"/>
                </a:cubicBezTo>
                <a:cubicBezTo>
                  <a:pt x="0" y="545106"/>
                  <a:pt x="545106" y="0"/>
                  <a:pt x="12175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1" name="标题 1"/>
          <p:cNvSpPr txBox="1"/>
          <p:nvPr/>
        </p:nvSpPr>
        <p:spPr>
          <a:xfrm rot="2700000" flipH="0" flipV="0">
            <a:off x="9642227" y="3566967"/>
            <a:ext cx="513347" cy="513347"/>
          </a:xfrm>
          <a:prstGeom prst="roundRect">
            <a:avLst>
              <a:gd name="adj" fmla="val 10417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724110" y="3665171"/>
            <a:ext cx="349584" cy="31693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278900" y="4208311"/>
            <a:ext cx="3240000" cy="648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Future Directions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Tools</a:t>
            </a:r>
            <a:endParaRPr kumimoji="1" lang="zh-CN" altLang="en-US"/>
          </a:p>
        </p:txBody>
      </p:sp>
      <p:grpSp>
        <p:nvGrpSpPr>
          <p:cNvPr id="26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7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Foundations of LLMs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Conclusion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08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72307" flipH="0" flipV="0">
            <a:off x="955667" y="1907436"/>
            <a:ext cx="2961212" cy="3873807"/>
          </a:xfrm>
          <a:prstGeom prst="roundRect">
            <a:avLst>
              <a:gd name="adj" fmla="val 12669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55667" y="1874586"/>
            <a:ext cx="2961212" cy="3873807"/>
          </a:xfrm>
          <a:prstGeom prst="roundRect">
            <a:avLst>
              <a:gd name="adj" fmla="val 12669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27000" dir="0" sx="102000" sy="102000" kx="0" ky="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086273" y="3249455"/>
            <a:ext cx="2700000" cy="236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LLMs evolved from tokenization to transformers to agentic systems.
Example: From BPE tokenization to Transformer architecture.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086273" y="2305101"/>
            <a:ext cx="2700000" cy="66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Evolution of LLMs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104851" y="1578059"/>
            <a:ext cx="662845" cy="662845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825001" y="1678649"/>
            <a:ext cx="1222545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72307" flipH="0" flipV="0">
            <a:off x="4599751" y="1907436"/>
            <a:ext cx="2961212" cy="3873807"/>
          </a:xfrm>
          <a:prstGeom prst="roundRect">
            <a:avLst>
              <a:gd name="adj" fmla="val 12669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599751" y="1891011"/>
            <a:ext cx="2961212" cy="3873807"/>
          </a:xfrm>
          <a:prstGeom prst="roundRect">
            <a:avLst>
              <a:gd name="adj" fmla="val 12669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27000" dir="0" sx="102000" sy="102000" kx="0" ky="0" algn="ctr" rotWithShape="0">
              <a:schemeClr val="accent2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730357" y="3197485"/>
            <a:ext cx="2700000" cy="244162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RAG and KGs address LLM hallucination in industry settings.
Example: Use RAG to provide context- aware outputs.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730357" y="2321526"/>
            <a:ext cx="2700000" cy="66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Addressing Hallucination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748935" y="1594484"/>
            <a:ext cx="662845" cy="662845"/>
          </a:xfrm>
          <a:prstGeom prst="flowChartConnector">
            <a:avLst/>
          </a:prstGeom>
          <a:gradFill>
            <a:gsLst>
              <a:gs pos="0">
                <a:schemeClr val="accent2"/>
              </a:gs>
              <a:gs pos="4900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469085" y="1695074"/>
            <a:ext cx="1222545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272307" flipH="0" flipV="0">
            <a:off x="8285398" y="1907436"/>
            <a:ext cx="2961212" cy="3873807"/>
          </a:xfrm>
          <a:prstGeom prst="roundRect">
            <a:avLst>
              <a:gd name="adj" fmla="val 12669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285398" y="1874586"/>
            <a:ext cx="2961212" cy="3873807"/>
          </a:xfrm>
          <a:prstGeom prst="roundRect">
            <a:avLst>
              <a:gd name="adj" fmla="val 12669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27000" dir="0" sx="102000" sy="102000" kx="0" ky="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416004" y="3249455"/>
            <a:ext cx="2700000" cy="2360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 agents enable end- to- end supply chain automation.
Example: Automate purchase order reconciliation using agents.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416004" y="2305101"/>
            <a:ext cx="2700000" cy="6628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End-to-End Automation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434582" y="1578059"/>
            <a:ext cx="662845" cy="662845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154732" y="1678649"/>
            <a:ext cx="1222545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5825320" y="3085524"/>
            <a:ext cx="510074" cy="6839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510967" y="3085524"/>
            <a:ext cx="510074" cy="68396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2181236" y="3085524"/>
            <a:ext cx="510074" cy="68396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Key Takeaways</a:t>
            </a:r>
            <a:endParaRPr kumimoji="1" lang="zh-CN" altLang="en-US"/>
          </a:p>
        </p:txBody>
      </p:sp>
      <p:grpSp>
        <p:nvGrpSpPr>
          <p:cNvPr id="26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7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8227" t="9795" r="6651" b="26597"/>
          <a:stretch>
            <a:fillRect/>
          </a:stretch>
        </p:blipFill>
        <p:spPr>
          <a:xfrm rot="0" flipH="0" flipV="0">
            <a:off x="832500" y="1348883"/>
            <a:ext cx="3563216" cy="4750955"/>
          </a:xfrm>
          <a:custGeom>
            <a:avLst/>
            <a:gdLst/>
            <a:rect l="l" t="t" r="r" b="b"/>
            <a:pathLst>
              <a:path w="3563216" h="4750955">
                <a:moveTo>
                  <a:pt x="0" y="0"/>
                </a:moveTo>
                <a:lnTo>
                  <a:pt x="3563216" y="0"/>
                </a:lnTo>
                <a:lnTo>
                  <a:pt x="3563216" y="4750955"/>
                </a:lnTo>
                <a:lnTo>
                  <a:pt x="0" y="475095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832500" y="1348883"/>
            <a:ext cx="3563216" cy="4750955"/>
          </a:xfrm>
          <a:prstGeom prst="rect">
            <a:avLst/>
          </a:prstGeom>
          <a:solidFill>
            <a:schemeClr val="accent1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265054" y="1348883"/>
            <a:ext cx="1008207" cy="474832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eaVert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64D3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POWERPOINT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387509" y="1348883"/>
            <a:ext cx="1008207" cy="474832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eaVert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C8E2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DESIGN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700695" y="1543500"/>
            <a:ext cx="56515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53B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Domain-Specific LLMs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700694" y="3097826"/>
            <a:ext cx="56515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53B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Ethical AI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700694" y="4652152"/>
            <a:ext cx="5651500" cy="2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53B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Advanced Optimization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700695" y="1872557"/>
            <a:ext cx="5646105" cy="111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Develop smaller, domain- specific LLMs for supply chain management.
Example: Create an LLM specifically for CPG demand forecasting.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700695" y="3426882"/>
            <a:ext cx="5646105" cy="111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Focus on ethical AI in supplier negotiations and decision- making.
Example: Ensure fairness in supplier negotiations.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700695" y="4981209"/>
            <a:ext cx="5646105" cy="111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Use LLMs and KGs for advanced supply chain optimization.
Example: Optimize logistics routes in real- time.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487315" y="1638485"/>
            <a:ext cx="122255" cy="11780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487315" y="3192811"/>
            <a:ext cx="122255" cy="11780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487315" y="4747137"/>
            <a:ext cx="122255" cy="11780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Future Directions</a:t>
            </a:r>
            <a:endParaRPr kumimoji="1" lang="zh-CN" altLang="en-US"/>
          </a:p>
        </p:txBody>
      </p:sp>
      <p:grpSp>
        <p:nvGrpSpPr>
          <p:cNvPr id="18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9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References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09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015292" y="2626447"/>
            <a:ext cx="8161416" cy="1731334"/>
          </a:xfrm>
          <a:prstGeom prst="roundRect">
            <a:avLst>
              <a:gd name="adj" fmla="val 8757"/>
            </a:avLst>
          </a:prstGeom>
          <a:solidFill>
            <a:schemeClr val="bg1"/>
          </a:solidFill>
          <a:ln w="44450" cap="sq">
            <a:solidFill>
              <a:schemeClr val="accent1"/>
            </a:solidFill>
            <a:miter/>
          </a:ln>
          <a:effectLst>
            <a:outerShdw dist="190500" blurRad="317500" dir="3000000" sx="100000" sy="100000" kx="0" ky="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276707" y="2626447"/>
            <a:ext cx="900000" cy="1731334"/>
          </a:xfrm>
          <a:custGeom>
            <a:avLst/>
            <a:gdLst>
              <a:gd name="connsiteX0" fmla="*/ 0 w 900000"/>
              <a:gd name="connsiteY0" fmla="*/ 0 h 1631125"/>
              <a:gd name="connsiteX1" fmla="*/ 700531 w 900000"/>
              <a:gd name="connsiteY1" fmla="*/ 0 h 1631125"/>
              <a:gd name="connsiteX2" fmla="*/ 900000 w 900000"/>
              <a:gd name="connsiteY2" fmla="*/ 168003 h 1631125"/>
              <a:gd name="connsiteX3" fmla="*/ 900000 w 900000"/>
              <a:gd name="connsiteY3" fmla="*/ 791129 h 1631125"/>
              <a:gd name="connsiteX4" fmla="*/ 900000 w 900000"/>
              <a:gd name="connsiteY4" fmla="*/ 839997 h 1631125"/>
              <a:gd name="connsiteX5" fmla="*/ 900000 w 900000"/>
              <a:gd name="connsiteY5" fmla="*/ 1463122 h 1631125"/>
              <a:gd name="connsiteX6" fmla="*/ 700531 w 900000"/>
              <a:gd name="connsiteY6" fmla="*/ 1631125 h 1631125"/>
              <a:gd name="connsiteX7" fmla="*/ 0 w 900000"/>
              <a:gd name="connsiteY7" fmla="*/ 1631125 h 1631125"/>
              <a:gd name="connsiteX8" fmla="*/ 0 w 900000"/>
              <a:gd name="connsiteY8" fmla="*/ 1008000 h 1631125"/>
              <a:gd name="connsiteX9" fmla="*/ 0 w 900000"/>
              <a:gd name="connsiteY9" fmla="*/ 623125 h 1631125"/>
            </a:gdLst>
            <a:rect l="l" t="t" r="r" b="b"/>
            <a:pathLst>
              <a:path w="900000" h="1631125">
                <a:moveTo>
                  <a:pt x="0" y="0"/>
                </a:moveTo>
                <a:lnTo>
                  <a:pt x="700531" y="0"/>
                </a:lnTo>
                <a:cubicBezTo>
                  <a:pt x="810694" y="0"/>
                  <a:pt x="900000" y="75218"/>
                  <a:pt x="900000" y="168003"/>
                </a:cubicBezTo>
                <a:lnTo>
                  <a:pt x="900000" y="791129"/>
                </a:lnTo>
                <a:lnTo>
                  <a:pt x="900000" y="839997"/>
                </a:lnTo>
                <a:lnTo>
                  <a:pt x="900000" y="1463122"/>
                </a:lnTo>
                <a:cubicBezTo>
                  <a:pt x="900000" y="1555907"/>
                  <a:pt x="810694" y="1631125"/>
                  <a:pt x="700531" y="1631125"/>
                </a:cubicBezTo>
                <a:lnTo>
                  <a:pt x="0" y="1631125"/>
                </a:lnTo>
                <a:lnTo>
                  <a:pt x="0" y="1008000"/>
                </a:lnTo>
                <a:lnTo>
                  <a:pt x="0" y="623125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>
            <a:outerShdw dist="38100" blurRad="1270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492707" y="3050911"/>
            <a:ext cx="468000" cy="451793"/>
          </a:xfrm>
          <a:custGeom>
            <a:avLst/>
            <a:gdLst>
              <a:gd name="T0" fmla="*/ 8270 w 8441"/>
              <a:gd name="T1" fmla="*/ 6791 h 8160"/>
              <a:gd name="T2" fmla="*/ 5734 w 8441"/>
              <a:gd name="T3" fmla="*/ 4255 h 8160"/>
              <a:gd name="T4" fmla="*/ 5225 w 8441"/>
              <a:gd name="T5" fmla="*/ 848 h 8160"/>
              <a:gd name="T6" fmla="*/ 3177 w 8441"/>
              <a:gd name="T7" fmla="*/ 0 h 8160"/>
              <a:gd name="T8" fmla="*/ 1130 w 8441"/>
              <a:gd name="T9" fmla="*/ 848 h 8160"/>
              <a:gd name="T10" fmla="*/ 1130 w 8441"/>
              <a:gd name="T11" fmla="*/ 4944 h 8160"/>
              <a:gd name="T12" fmla="*/ 3177 w 8441"/>
              <a:gd name="T13" fmla="*/ 5792 h 8160"/>
              <a:gd name="T14" fmla="*/ 4538 w 8441"/>
              <a:gd name="T15" fmla="*/ 5454 h 8160"/>
              <a:gd name="T16" fmla="*/ 7072 w 8441"/>
              <a:gd name="T17" fmla="*/ 7988 h 8160"/>
              <a:gd name="T18" fmla="*/ 7486 w 8441"/>
              <a:gd name="T19" fmla="*/ 8160 h 8160"/>
              <a:gd name="T20" fmla="*/ 7901 w 8441"/>
              <a:gd name="T21" fmla="*/ 7988 h 8160"/>
              <a:gd name="T22" fmla="*/ 8270 w 8441"/>
              <a:gd name="T23" fmla="*/ 7620 h 8160"/>
              <a:gd name="T24" fmla="*/ 8441 w 8441"/>
              <a:gd name="T25" fmla="*/ 7205 h 8160"/>
              <a:gd name="T26" fmla="*/ 8270 w 8441"/>
              <a:gd name="T27" fmla="*/ 6791 h 8160"/>
              <a:gd name="T28" fmla="*/ 1793 w 8441"/>
              <a:gd name="T29" fmla="*/ 4281 h 8160"/>
              <a:gd name="T30" fmla="*/ 1793 w 8441"/>
              <a:gd name="T31" fmla="*/ 1511 h 8160"/>
              <a:gd name="T32" fmla="*/ 3177 w 8441"/>
              <a:gd name="T33" fmla="*/ 938 h 8160"/>
              <a:gd name="T34" fmla="*/ 4562 w 8441"/>
              <a:gd name="T35" fmla="*/ 1511 h 8160"/>
              <a:gd name="T36" fmla="*/ 4562 w 8441"/>
              <a:gd name="T37" fmla="*/ 4281 h 8160"/>
              <a:gd name="T38" fmla="*/ 3177 w 8441"/>
              <a:gd name="T39" fmla="*/ 4854 h 8160"/>
              <a:gd name="T40" fmla="*/ 1793 w 8441"/>
              <a:gd name="T41" fmla="*/ 4281 h 8160"/>
            </a:gdLst>
            <a:rect l="0" t="0" r="r" b="b"/>
            <a:pathLst>
              <a:path w="8441" h="8160">
                <a:moveTo>
                  <a:pt x="8270" y="6791"/>
                </a:moveTo>
                <a:lnTo>
                  <a:pt x="5734" y="4255"/>
                </a:lnTo>
                <a:cubicBezTo>
                  <a:pt x="6316" y="3161"/>
                  <a:pt x="6146" y="1769"/>
                  <a:pt x="5225" y="848"/>
                </a:cubicBezTo>
                <a:cubicBezTo>
                  <a:pt x="4678" y="301"/>
                  <a:pt x="3951" y="0"/>
                  <a:pt x="3177" y="0"/>
                </a:cubicBezTo>
                <a:cubicBezTo>
                  <a:pt x="2404" y="0"/>
                  <a:pt x="1676" y="301"/>
                  <a:pt x="1130" y="848"/>
                </a:cubicBezTo>
                <a:cubicBezTo>
                  <a:pt x="0" y="1977"/>
                  <a:pt x="0" y="3815"/>
                  <a:pt x="1130" y="4944"/>
                </a:cubicBezTo>
                <a:cubicBezTo>
                  <a:pt x="1677" y="5491"/>
                  <a:pt x="2404" y="5792"/>
                  <a:pt x="3177" y="5792"/>
                </a:cubicBezTo>
                <a:cubicBezTo>
                  <a:pt x="3660" y="5792"/>
                  <a:pt x="4124" y="5675"/>
                  <a:pt x="4538" y="5454"/>
                </a:cubicBezTo>
                <a:lnTo>
                  <a:pt x="7072" y="7988"/>
                </a:lnTo>
                <a:cubicBezTo>
                  <a:pt x="7183" y="8099"/>
                  <a:pt x="7330" y="8160"/>
                  <a:pt x="7486" y="8160"/>
                </a:cubicBezTo>
                <a:cubicBezTo>
                  <a:pt x="7643" y="8160"/>
                  <a:pt x="7790" y="8099"/>
                  <a:pt x="7901" y="7988"/>
                </a:cubicBezTo>
                <a:lnTo>
                  <a:pt x="8270" y="7620"/>
                </a:lnTo>
                <a:cubicBezTo>
                  <a:pt x="8380" y="7509"/>
                  <a:pt x="8441" y="7362"/>
                  <a:pt x="8441" y="7205"/>
                </a:cubicBezTo>
                <a:cubicBezTo>
                  <a:pt x="8441" y="7049"/>
                  <a:pt x="8380" y="6901"/>
                  <a:pt x="8270" y="6791"/>
                </a:cubicBezTo>
                <a:close/>
                <a:moveTo>
                  <a:pt x="1793" y="4281"/>
                </a:moveTo>
                <a:cubicBezTo>
                  <a:pt x="1029" y="3517"/>
                  <a:pt x="1029" y="2275"/>
                  <a:pt x="1793" y="1511"/>
                </a:cubicBezTo>
                <a:cubicBezTo>
                  <a:pt x="2163" y="1142"/>
                  <a:pt x="2654" y="938"/>
                  <a:pt x="3177" y="938"/>
                </a:cubicBezTo>
                <a:cubicBezTo>
                  <a:pt x="3700" y="938"/>
                  <a:pt x="4192" y="1142"/>
                  <a:pt x="4562" y="1511"/>
                </a:cubicBezTo>
                <a:cubicBezTo>
                  <a:pt x="5325" y="2275"/>
                  <a:pt x="5325" y="3517"/>
                  <a:pt x="4562" y="4281"/>
                </a:cubicBezTo>
                <a:cubicBezTo>
                  <a:pt x="4192" y="4650"/>
                  <a:pt x="3700" y="4854"/>
                  <a:pt x="3177" y="4854"/>
                </a:cubicBezTo>
                <a:cubicBezTo>
                  <a:pt x="2654" y="4854"/>
                  <a:pt x="2163" y="4650"/>
                  <a:pt x="1793" y="428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378740" y="1211427"/>
            <a:ext cx="2046168" cy="530393"/>
          </a:xfrm>
          <a:prstGeom prst="roundRect">
            <a:avLst>
              <a:gd name="adj" fmla="val 8757"/>
            </a:avLst>
          </a:prstGeom>
          <a:solidFill>
            <a:schemeClr val="bg1"/>
          </a:solidFill>
          <a:ln w="19050" cap="sq">
            <a:solidFill>
              <a:schemeClr val="accent3"/>
            </a:solidFill>
            <a:miter/>
          </a:ln>
          <a:effectLst>
            <a:outerShdw dist="190500" blurRad="317500" dir="3000000" sx="100000" sy="100000" kx="0" ky="0" algn="tl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057917" y="1211427"/>
            <a:ext cx="366991" cy="530393"/>
          </a:xfrm>
          <a:custGeom>
            <a:avLst/>
            <a:gdLst>
              <a:gd name="connsiteX0" fmla="*/ 0 w 900000"/>
              <a:gd name="connsiteY0" fmla="*/ 0 h 1631125"/>
              <a:gd name="connsiteX1" fmla="*/ 700531 w 900000"/>
              <a:gd name="connsiteY1" fmla="*/ 0 h 1631125"/>
              <a:gd name="connsiteX2" fmla="*/ 900000 w 900000"/>
              <a:gd name="connsiteY2" fmla="*/ 168003 h 1631125"/>
              <a:gd name="connsiteX3" fmla="*/ 900000 w 900000"/>
              <a:gd name="connsiteY3" fmla="*/ 791129 h 1631125"/>
              <a:gd name="connsiteX4" fmla="*/ 900000 w 900000"/>
              <a:gd name="connsiteY4" fmla="*/ 839997 h 1631125"/>
              <a:gd name="connsiteX5" fmla="*/ 900000 w 900000"/>
              <a:gd name="connsiteY5" fmla="*/ 1463122 h 1631125"/>
              <a:gd name="connsiteX6" fmla="*/ 700531 w 900000"/>
              <a:gd name="connsiteY6" fmla="*/ 1631125 h 1631125"/>
              <a:gd name="connsiteX7" fmla="*/ 0 w 900000"/>
              <a:gd name="connsiteY7" fmla="*/ 1631125 h 1631125"/>
              <a:gd name="connsiteX8" fmla="*/ 0 w 900000"/>
              <a:gd name="connsiteY8" fmla="*/ 1008000 h 1631125"/>
              <a:gd name="connsiteX9" fmla="*/ 0 w 900000"/>
              <a:gd name="connsiteY9" fmla="*/ 623125 h 1631125"/>
            </a:gdLst>
            <a:rect l="l" t="t" r="r" b="b"/>
            <a:pathLst>
              <a:path w="900000" h="1631125">
                <a:moveTo>
                  <a:pt x="0" y="0"/>
                </a:moveTo>
                <a:lnTo>
                  <a:pt x="700531" y="0"/>
                </a:lnTo>
                <a:cubicBezTo>
                  <a:pt x="810694" y="0"/>
                  <a:pt x="900000" y="75218"/>
                  <a:pt x="900000" y="168003"/>
                </a:cubicBezTo>
                <a:lnTo>
                  <a:pt x="900000" y="791129"/>
                </a:lnTo>
                <a:lnTo>
                  <a:pt x="900000" y="839997"/>
                </a:lnTo>
                <a:lnTo>
                  <a:pt x="900000" y="1463122"/>
                </a:lnTo>
                <a:cubicBezTo>
                  <a:pt x="900000" y="1555907"/>
                  <a:pt x="810694" y="1631125"/>
                  <a:pt x="700531" y="1631125"/>
                </a:cubicBezTo>
                <a:lnTo>
                  <a:pt x="0" y="1631125"/>
                </a:lnTo>
                <a:lnTo>
                  <a:pt x="0" y="1008000"/>
                </a:lnTo>
                <a:lnTo>
                  <a:pt x="0" y="6231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  <a:miter/>
          </a:ln>
          <a:effectLst>
            <a:outerShdw dist="38100" blurRad="1270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598137" y="5326671"/>
            <a:ext cx="3676848" cy="530393"/>
          </a:xfrm>
          <a:prstGeom prst="roundRect">
            <a:avLst>
              <a:gd name="adj" fmla="val 8757"/>
            </a:avLst>
          </a:prstGeom>
          <a:solidFill>
            <a:schemeClr val="bg1"/>
          </a:solidFill>
          <a:ln w="1905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dist="190500" blurRad="317500" dir="3000000" sx="100000" sy="100000" kx="0" ky="0" algn="tl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907994" y="5326671"/>
            <a:ext cx="366991" cy="530393"/>
          </a:xfrm>
          <a:custGeom>
            <a:avLst/>
            <a:gdLst>
              <a:gd name="connsiteX0" fmla="*/ 0 w 900000"/>
              <a:gd name="connsiteY0" fmla="*/ 0 h 1631125"/>
              <a:gd name="connsiteX1" fmla="*/ 700531 w 900000"/>
              <a:gd name="connsiteY1" fmla="*/ 0 h 1631125"/>
              <a:gd name="connsiteX2" fmla="*/ 900000 w 900000"/>
              <a:gd name="connsiteY2" fmla="*/ 168003 h 1631125"/>
              <a:gd name="connsiteX3" fmla="*/ 900000 w 900000"/>
              <a:gd name="connsiteY3" fmla="*/ 791129 h 1631125"/>
              <a:gd name="connsiteX4" fmla="*/ 900000 w 900000"/>
              <a:gd name="connsiteY4" fmla="*/ 839997 h 1631125"/>
              <a:gd name="connsiteX5" fmla="*/ 900000 w 900000"/>
              <a:gd name="connsiteY5" fmla="*/ 1463122 h 1631125"/>
              <a:gd name="connsiteX6" fmla="*/ 700531 w 900000"/>
              <a:gd name="connsiteY6" fmla="*/ 1631125 h 1631125"/>
              <a:gd name="connsiteX7" fmla="*/ 0 w 900000"/>
              <a:gd name="connsiteY7" fmla="*/ 1631125 h 1631125"/>
              <a:gd name="connsiteX8" fmla="*/ 0 w 900000"/>
              <a:gd name="connsiteY8" fmla="*/ 1008000 h 1631125"/>
              <a:gd name="connsiteX9" fmla="*/ 0 w 900000"/>
              <a:gd name="connsiteY9" fmla="*/ 623125 h 1631125"/>
            </a:gdLst>
            <a:rect l="l" t="t" r="r" b="b"/>
            <a:pathLst>
              <a:path w="900000" h="1631125">
                <a:moveTo>
                  <a:pt x="0" y="0"/>
                </a:moveTo>
                <a:lnTo>
                  <a:pt x="700531" y="0"/>
                </a:lnTo>
                <a:cubicBezTo>
                  <a:pt x="810694" y="0"/>
                  <a:pt x="900000" y="75218"/>
                  <a:pt x="900000" y="168003"/>
                </a:cubicBezTo>
                <a:lnTo>
                  <a:pt x="900000" y="791129"/>
                </a:lnTo>
                <a:lnTo>
                  <a:pt x="900000" y="839997"/>
                </a:lnTo>
                <a:lnTo>
                  <a:pt x="900000" y="1463122"/>
                </a:lnTo>
                <a:cubicBezTo>
                  <a:pt x="900000" y="1555907"/>
                  <a:pt x="810694" y="1631125"/>
                  <a:pt x="700531" y="1631125"/>
                </a:cubicBezTo>
                <a:lnTo>
                  <a:pt x="0" y="1631125"/>
                </a:lnTo>
                <a:lnTo>
                  <a:pt x="0" y="1008000"/>
                </a:lnTo>
                <a:lnTo>
                  <a:pt x="0" y="623125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  <a:effectLst>
            <a:outerShdw dist="38100" blurRad="1270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39268" y="5661153"/>
            <a:ext cx="1511578" cy="391820"/>
          </a:xfrm>
          <a:prstGeom prst="roundRect">
            <a:avLst>
              <a:gd name="adj" fmla="val 8757"/>
            </a:avLst>
          </a:prstGeom>
          <a:solidFill>
            <a:schemeClr val="bg1"/>
          </a:solidFill>
          <a:ln w="19050" cap="sq">
            <a:solidFill>
              <a:schemeClr val="accent3">
                <a:lumMod val="60000"/>
                <a:lumOff val="40000"/>
              </a:schemeClr>
            </a:solidFill>
            <a:miter/>
          </a:ln>
          <a:effectLst>
            <a:outerShdw dist="190500" blurRad="317500" dir="3000000" sx="100000" sy="100000" kx="0" ky="0" algn="tl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879737" y="5661153"/>
            <a:ext cx="271109" cy="391820"/>
          </a:xfrm>
          <a:custGeom>
            <a:avLst/>
            <a:gdLst>
              <a:gd name="connsiteX0" fmla="*/ 0 w 900000"/>
              <a:gd name="connsiteY0" fmla="*/ 0 h 1631125"/>
              <a:gd name="connsiteX1" fmla="*/ 700531 w 900000"/>
              <a:gd name="connsiteY1" fmla="*/ 0 h 1631125"/>
              <a:gd name="connsiteX2" fmla="*/ 900000 w 900000"/>
              <a:gd name="connsiteY2" fmla="*/ 168003 h 1631125"/>
              <a:gd name="connsiteX3" fmla="*/ 900000 w 900000"/>
              <a:gd name="connsiteY3" fmla="*/ 791129 h 1631125"/>
              <a:gd name="connsiteX4" fmla="*/ 900000 w 900000"/>
              <a:gd name="connsiteY4" fmla="*/ 839997 h 1631125"/>
              <a:gd name="connsiteX5" fmla="*/ 900000 w 900000"/>
              <a:gd name="connsiteY5" fmla="*/ 1463122 h 1631125"/>
              <a:gd name="connsiteX6" fmla="*/ 700531 w 900000"/>
              <a:gd name="connsiteY6" fmla="*/ 1631125 h 1631125"/>
              <a:gd name="connsiteX7" fmla="*/ 0 w 900000"/>
              <a:gd name="connsiteY7" fmla="*/ 1631125 h 1631125"/>
              <a:gd name="connsiteX8" fmla="*/ 0 w 900000"/>
              <a:gd name="connsiteY8" fmla="*/ 1008000 h 1631125"/>
              <a:gd name="connsiteX9" fmla="*/ 0 w 900000"/>
              <a:gd name="connsiteY9" fmla="*/ 623125 h 1631125"/>
            </a:gdLst>
            <a:rect l="l" t="t" r="r" b="b"/>
            <a:pathLst>
              <a:path w="900000" h="1631125">
                <a:moveTo>
                  <a:pt x="0" y="0"/>
                </a:moveTo>
                <a:lnTo>
                  <a:pt x="700531" y="0"/>
                </a:lnTo>
                <a:cubicBezTo>
                  <a:pt x="810694" y="0"/>
                  <a:pt x="900000" y="75218"/>
                  <a:pt x="900000" y="168003"/>
                </a:cubicBezTo>
                <a:lnTo>
                  <a:pt x="900000" y="791129"/>
                </a:lnTo>
                <a:lnTo>
                  <a:pt x="900000" y="839997"/>
                </a:lnTo>
                <a:lnTo>
                  <a:pt x="900000" y="1463122"/>
                </a:lnTo>
                <a:cubicBezTo>
                  <a:pt x="900000" y="1555907"/>
                  <a:pt x="810694" y="1631125"/>
                  <a:pt x="700531" y="1631125"/>
                </a:cubicBezTo>
                <a:lnTo>
                  <a:pt x="0" y="1631125"/>
                </a:lnTo>
                <a:lnTo>
                  <a:pt x="0" y="1008000"/>
                </a:lnTo>
                <a:lnTo>
                  <a:pt x="0" y="623125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  <a:effectLst>
            <a:outerShdw dist="38100" blurRad="1270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324282" y="2857304"/>
            <a:ext cx="6660000" cy="12696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2686248" y="1718560"/>
            <a:ext cx="1390075" cy="360325"/>
          </a:xfrm>
          <a:prstGeom prst="roundRect">
            <a:avLst>
              <a:gd name="adj" fmla="val 8757"/>
            </a:avLst>
          </a:prstGeom>
          <a:solidFill>
            <a:schemeClr val="bg1"/>
          </a:solidFill>
          <a:ln w="19050" cap="sq">
            <a:solidFill>
              <a:schemeClr val="accent3">
                <a:lumMod val="40000"/>
                <a:lumOff val="60000"/>
              </a:schemeClr>
            </a:solidFill>
            <a:miter/>
          </a:ln>
          <a:effectLst>
            <a:outerShdw dist="190500" blurRad="317500" dir="3000000" sx="100000" sy="100000" kx="0" ky="0" algn="tl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827006" y="1718560"/>
            <a:ext cx="249317" cy="360325"/>
          </a:xfrm>
          <a:custGeom>
            <a:avLst/>
            <a:gdLst>
              <a:gd name="connsiteX0" fmla="*/ 0 w 900000"/>
              <a:gd name="connsiteY0" fmla="*/ 0 h 1631125"/>
              <a:gd name="connsiteX1" fmla="*/ 700531 w 900000"/>
              <a:gd name="connsiteY1" fmla="*/ 0 h 1631125"/>
              <a:gd name="connsiteX2" fmla="*/ 900000 w 900000"/>
              <a:gd name="connsiteY2" fmla="*/ 168003 h 1631125"/>
              <a:gd name="connsiteX3" fmla="*/ 900000 w 900000"/>
              <a:gd name="connsiteY3" fmla="*/ 791129 h 1631125"/>
              <a:gd name="connsiteX4" fmla="*/ 900000 w 900000"/>
              <a:gd name="connsiteY4" fmla="*/ 839997 h 1631125"/>
              <a:gd name="connsiteX5" fmla="*/ 900000 w 900000"/>
              <a:gd name="connsiteY5" fmla="*/ 1463122 h 1631125"/>
              <a:gd name="connsiteX6" fmla="*/ 700531 w 900000"/>
              <a:gd name="connsiteY6" fmla="*/ 1631125 h 1631125"/>
              <a:gd name="connsiteX7" fmla="*/ 0 w 900000"/>
              <a:gd name="connsiteY7" fmla="*/ 1631125 h 1631125"/>
              <a:gd name="connsiteX8" fmla="*/ 0 w 900000"/>
              <a:gd name="connsiteY8" fmla="*/ 1008000 h 1631125"/>
              <a:gd name="connsiteX9" fmla="*/ 0 w 900000"/>
              <a:gd name="connsiteY9" fmla="*/ 623125 h 1631125"/>
            </a:gdLst>
            <a:rect l="l" t="t" r="r" b="b"/>
            <a:pathLst>
              <a:path w="900000" h="1631125">
                <a:moveTo>
                  <a:pt x="0" y="0"/>
                </a:moveTo>
                <a:lnTo>
                  <a:pt x="700531" y="0"/>
                </a:lnTo>
                <a:cubicBezTo>
                  <a:pt x="810694" y="0"/>
                  <a:pt x="900000" y="75218"/>
                  <a:pt x="900000" y="168003"/>
                </a:cubicBezTo>
                <a:lnTo>
                  <a:pt x="900000" y="791129"/>
                </a:lnTo>
                <a:lnTo>
                  <a:pt x="900000" y="839997"/>
                </a:lnTo>
                <a:lnTo>
                  <a:pt x="900000" y="1463122"/>
                </a:lnTo>
                <a:cubicBezTo>
                  <a:pt x="900000" y="1555907"/>
                  <a:pt x="810694" y="1631125"/>
                  <a:pt x="700531" y="1631125"/>
                </a:cubicBezTo>
                <a:lnTo>
                  <a:pt x="0" y="1631125"/>
                </a:lnTo>
                <a:lnTo>
                  <a:pt x="0" y="1008000"/>
                </a:lnTo>
                <a:lnTo>
                  <a:pt x="0" y="62312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  <a:effectLst>
            <a:outerShdw dist="38100" blurRad="1270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779770" y="4846936"/>
            <a:ext cx="1070808" cy="277567"/>
          </a:xfrm>
          <a:prstGeom prst="roundRect">
            <a:avLst>
              <a:gd name="adj" fmla="val 8757"/>
            </a:avLst>
          </a:prstGeom>
          <a:solidFill>
            <a:schemeClr val="bg1"/>
          </a:solidFill>
          <a:ln w="19050" cap="sq">
            <a:solidFill>
              <a:schemeClr val="accent3">
                <a:lumMod val="75000"/>
              </a:schemeClr>
            </a:solidFill>
            <a:miter/>
          </a:ln>
          <a:effectLst>
            <a:outerShdw dist="190500" blurRad="317500" dir="3000000" sx="100000" sy="100000" kx="0" ky="0" algn="tl" rotWithShape="0">
              <a:schemeClr val="accent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58523" y="4846936"/>
            <a:ext cx="192055" cy="277567"/>
          </a:xfrm>
          <a:custGeom>
            <a:avLst/>
            <a:gdLst>
              <a:gd name="connsiteX0" fmla="*/ 0 w 900000"/>
              <a:gd name="connsiteY0" fmla="*/ 0 h 1631125"/>
              <a:gd name="connsiteX1" fmla="*/ 700531 w 900000"/>
              <a:gd name="connsiteY1" fmla="*/ 0 h 1631125"/>
              <a:gd name="connsiteX2" fmla="*/ 900000 w 900000"/>
              <a:gd name="connsiteY2" fmla="*/ 168003 h 1631125"/>
              <a:gd name="connsiteX3" fmla="*/ 900000 w 900000"/>
              <a:gd name="connsiteY3" fmla="*/ 791129 h 1631125"/>
              <a:gd name="connsiteX4" fmla="*/ 900000 w 900000"/>
              <a:gd name="connsiteY4" fmla="*/ 839997 h 1631125"/>
              <a:gd name="connsiteX5" fmla="*/ 900000 w 900000"/>
              <a:gd name="connsiteY5" fmla="*/ 1463122 h 1631125"/>
              <a:gd name="connsiteX6" fmla="*/ 700531 w 900000"/>
              <a:gd name="connsiteY6" fmla="*/ 1631125 h 1631125"/>
              <a:gd name="connsiteX7" fmla="*/ 0 w 900000"/>
              <a:gd name="connsiteY7" fmla="*/ 1631125 h 1631125"/>
              <a:gd name="connsiteX8" fmla="*/ 0 w 900000"/>
              <a:gd name="connsiteY8" fmla="*/ 1008000 h 1631125"/>
              <a:gd name="connsiteX9" fmla="*/ 0 w 900000"/>
              <a:gd name="connsiteY9" fmla="*/ 623125 h 1631125"/>
            </a:gdLst>
            <a:rect l="l" t="t" r="r" b="b"/>
            <a:pathLst>
              <a:path w="900000" h="1631125">
                <a:moveTo>
                  <a:pt x="0" y="0"/>
                </a:moveTo>
                <a:lnTo>
                  <a:pt x="700531" y="0"/>
                </a:lnTo>
                <a:cubicBezTo>
                  <a:pt x="810694" y="0"/>
                  <a:pt x="900000" y="75218"/>
                  <a:pt x="900000" y="168003"/>
                </a:cubicBezTo>
                <a:lnTo>
                  <a:pt x="900000" y="791129"/>
                </a:lnTo>
                <a:lnTo>
                  <a:pt x="900000" y="839997"/>
                </a:lnTo>
                <a:lnTo>
                  <a:pt x="900000" y="1463122"/>
                </a:lnTo>
                <a:cubicBezTo>
                  <a:pt x="900000" y="1555907"/>
                  <a:pt x="810694" y="1631125"/>
                  <a:pt x="700531" y="1631125"/>
                </a:cubicBezTo>
                <a:lnTo>
                  <a:pt x="0" y="1631125"/>
                </a:lnTo>
                <a:lnTo>
                  <a:pt x="0" y="1008000"/>
                </a:lnTo>
                <a:lnTo>
                  <a:pt x="0" y="62312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  <a:miter/>
          </a:ln>
          <a:effectLst>
            <a:outerShdw dist="38100" blurRad="127000" dir="2700000" sx="100000" sy="100000" kx="0" ky="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Vaswani et al., Attention Is All You Need (2017).</a:t>
            </a:r>
            <a:endParaRPr kumimoji="1" lang="zh-CN" altLang="en-US"/>
          </a:p>
        </p:txBody>
      </p:sp>
      <p:grpSp>
        <p:nvGrpSpPr>
          <p:cNvPr id="19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0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904207" y="1931323"/>
            <a:ext cx="8224242" cy="3662662"/>
          </a:xfrm>
          <a:prstGeom prst="roundRect">
            <a:avLst>
              <a:gd name="adj" fmla="val 3967"/>
            </a:avLst>
          </a:prstGeom>
          <a:solidFill>
            <a:schemeClr val="bg1"/>
          </a:solidFill>
          <a:ln w="2857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176547" y="2503170"/>
            <a:ext cx="7679562" cy="25672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612995" y="1532524"/>
            <a:ext cx="806664" cy="806664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706969" y="1704787"/>
            <a:ext cx="618717" cy="4622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 flipH="0" flipV="0">
            <a:off x="9891581" y="5365302"/>
            <a:ext cx="366574" cy="366574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9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Lewis et al., Retrieval- Augmented Generation for Knowledge- Intensive Tasks (2020).</a:t>
            </a:r>
            <a:endParaRPr kumimoji="1" lang="zh-CN" altLang="en-US"/>
          </a:p>
        </p:txBody>
      </p:sp>
      <p:grpSp>
        <p:nvGrpSpPr>
          <p:cNvPr id="10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1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618804" y="2774949"/>
            <a:ext cx="8941692" cy="2645084"/>
          </a:xfrm>
          <a:prstGeom prst="roundRect">
            <a:avLst>
              <a:gd name="adj" fmla="val 6411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349380" y="1363730"/>
            <a:ext cx="1154977" cy="3325118"/>
          </a:xfrm>
          <a:custGeom>
            <a:avLst/>
            <a:gdLst>
              <a:gd name="connsiteX0" fmla="*/ 658936 w 1154977"/>
              <a:gd name="connsiteY0" fmla="*/ 0 h 3325118"/>
              <a:gd name="connsiteX1" fmla="*/ 1142397 w 1154977"/>
              <a:gd name="connsiteY1" fmla="*/ 210162 h 3325118"/>
              <a:gd name="connsiteX2" fmla="*/ 1140331 w 1154977"/>
              <a:gd name="connsiteY2" fmla="*/ 212085 h 3325118"/>
              <a:gd name="connsiteX3" fmla="*/ 1149404 w 1154977"/>
              <a:gd name="connsiteY3" fmla="*/ 225541 h 3325118"/>
              <a:gd name="connsiteX4" fmla="*/ 1154977 w 1154977"/>
              <a:gd name="connsiteY4" fmla="*/ 253148 h 3325118"/>
              <a:gd name="connsiteX5" fmla="*/ 1084052 w 1154977"/>
              <a:gd name="connsiteY5" fmla="*/ 324073 h 3325118"/>
              <a:gd name="connsiteX6" fmla="*/ 1033900 w 1154977"/>
              <a:gd name="connsiteY6" fmla="*/ 303300 h 3325118"/>
              <a:gd name="connsiteX7" fmla="*/ 1029462 w 1154977"/>
              <a:gd name="connsiteY7" fmla="*/ 296716 h 3325118"/>
              <a:gd name="connsiteX8" fmla="*/ 974754 w 1154977"/>
              <a:gd name="connsiteY8" fmla="*/ 247053 h 3325118"/>
              <a:gd name="connsiteX9" fmla="*/ 411454 w 1154977"/>
              <a:gd name="connsiteY9" fmla="*/ 203692 h 3325118"/>
              <a:gd name="connsiteX10" fmla="*/ 156351 w 1154977"/>
              <a:gd name="connsiteY10" fmla="*/ 786702 h 3325118"/>
              <a:gd name="connsiteX11" fmla="*/ 657666 w 1154977"/>
              <a:gd name="connsiteY11" fmla="*/ 1178697 h 3325118"/>
              <a:gd name="connsiteX12" fmla="*/ 657660 w 1154977"/>
              <a:gd name="connsiteY12" fmla="*/ 1180206 h 3325118"/>
              <a:gd name="connsiteX13" fmla="*/ 660023 w 1154977"/>
              <a:gd name="connsiteY13" fmla="*/ 1179227 h 3325118"/>
              <a:gd name="connsiteX14" fmla="*/ 722704 w 1154977"/>
              <a:gd name="connsiteY14" fmla="*/ 1241908 h 3325118"/>
              <a:gd name="connsiteX15" fmla="*/ 722703 w 1154977"/>
              <a:gd name="connsiteY15" fmla="*/ 3262437 h 3325118"/>
              <a:gd name="connsiteX16" fmla="*/ 660022 w 1154977"/>
              <a:gd name="connsiteY16" fmla="*/ 3325118 h 3325118"/>
              <a:gd name="connsiteX17" fmla="*/ 660023 w 1154977"/>
              <a:gd name="connsiteY17" fmla="*/ 3325117 h 3325118"/>
              <a:gd name="connsiteX18" fmla="*/ 597342 w 1154977"/>
              <a:gd name="connsiteY18" fmla="*/ 3262436 h 3325118"/>
              <a:gd name="connsiteX19" fmla="*/ 597342 w 1154977"/>
              <a:gd name="connsiteY19" fmla="*/ 1308885 h 3325118"/>
              <a:gd name="connsiteX20" fmla="*/ 440924 w 1154977"/>
              <a:gd name="connsiteY20" fmla="*/ 1281935 h 3325118"/>
              <a:gd name="connsiteX21" fmla="*/ 20136 w 1154977"/>
              <a:gd name="connsiteY21" fmla="*/ 821098 h 3325118"/>
              <a:gd name="connsiteX22" fmla="*/ 344281 w 1154977"/>
              <a:gd name="connsiteY22" fmla="*/ 80299 h 3325118"/>
              <a:gd name="connsiteX23" fmla="*/ 658936 w 1154977"/>
              <a:gd name="connsiteY23" fmla="*/ 0 h 3325118"/>
            </a:gdLst>
            <a:rect l="l" t="t" r="r" b="b"/>
            <a:pathLst>
              <a:path w="1154977" h="3325118">
                <a:moveTo>
                  <a:pt x="658936" y="0"/>
                </a:moveTo>
                <a:cubicBezTo>
                  <a:pt x="837762" y="-125"/>
                  <a:pt x="1014147" y="72407"/>
                  <a:pt x="1142397" y="210162"/>
                </a:cubicBezTo>
                <a:lnTo>
                  <a:pt x="1140331" y="212085"/>
                </a:lnTo>
                <a:lnTo>
                  <a:pt x="1149404" y="225541"/>
                </a:lnTo>
                <a:cubicBezTo>
                  <a:pt x="1152993" y="234026"/>
                  <a:pt x="1154977" y="243355"/>
                  <a:pt x="1154977" y="253148"/>
                </a:cubicBezTo>
                <a:cubicBezTo>
                  <a:pt x="1154977" y="292319"/>
                  <a:pt x="1123223" y="324073"/>
                  <a:pt x="1084052" y="324073"/>
                </a:cubicBezTo>
                <a:cubicBezTo>
                  <a:pt x="1064467" y="324073"/>
                  <a:pt x="1046735" y="316135"/>
                  <a:pt x="1033900" y="303300"/>
                </a:cubicBezTo>
                <a:lnTo>
                  <a:pt x="1029462" y="296716"/>
                </a:lnTo>
                <a:lnTo>
                  <a:pt x="974754" y="247053"/>
                </a:lnTo>
                <a:cubicBezTo>
                  <a:pt x="814248" y="124347"/>
                  <a:pt x="593589" y="104542"/>
                  <a:pt x="411454" y="203692"/>
                </a:cubicBezTo>
                <a:cubicBezTo>
                  <a:pt x="203300" y="317006"/>
                  <a:pt x="98325" y="556916"/>
                  <a:pt x="156351" y="786702"/>
                </a:cubicBezTo>
                <a:cubicBezTo>
                  <a:pt x="214377" y="1016487"/>
                  <a:pt x="420670" y="1177794"/>
                  <a:pt x="657666" y="1178697"/>
                </a:cubicBezTo>
                <a:lnTo>
                  <a:pt x="657660" y="1180206"/>
                </a:lnTo>
                <a:lnTo>
                  <a:pt x="660023" y="1179227"/>
                </a:lnTo>
                <a:cubicBezTo>
                  <a:pt x="694641" y="1179227"/>
                  <a:pt x="722704" y="1207290"/>
                  <a:pt x="722704" y="1241908"/>
                </a:cubicBezTo>
                <a:cubicBezTo>
                  <a:pt x="722704" y="1915418"/>
                  <a:pt x="722703" y="2588927"/>
                  <a:pt x="722703" y="3262437"/>
                </a:cubicBezTo>
                <a:cubicBezTo>
                  <a:pt x="722703" y="3297055"/>
                  <a:pt x="694640" y="3325118"/>
                  <a:pt x="660022" y="3325118"/>
                </a:cubicBezTo>
                <a:lnTo>
                  <a:pt x="660023" y="3325117"/>
                </a:lnTo>
                <a:cubicBezTo>
                  <a:pt x="625405" y="3325117"/>
                  <a:pt x="597342" y="3297054"/>
                  <a:pt x="597342" y="3262436"/>
                </a:cubicBezTo>
                <a:lnTo>
                  <a:pt x="597342" y="1308885"/>
                </a:lnTo>
                <a:lnTo>
                  <a:pt x="440924" y="1281935"/>
                </a:lnTo>
                <a:cubicBezTo>
                  <a:pt x="236703" y="1210118"/>
                  <a:pt x="75433" y="1040080"/>
                  <a:pt x="20136" y="821098"/>
                </a:cubicBezTo>
                <a:cubicBezTo>
                  <a:pt x="-53595" y="529122"/>
                  <a:pt x="79791" y="224282"/>
                  <a:pt x="344281" y="80299"/>
                </a:cubicBezTo>
                <a:cubicBezTo>
                  <a:pt x="443465" y="26306"/>
                  <a:pt x="551640" y="74"/>
                  <a:pt x="658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584225" y="1598537"/>
            <a:ext cx="849600" cy="849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618804" y="2843528"/>
            <a:ext cx="8941692" cy="2909571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834828" y="3058964"/>
            <a:ext cx="8509644" cy="24960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500287" y="1714499"/>
            <a:ext cx="152401" cy="15240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855854" y="1884470"/>
            <a:ext cx="306342" cy="27773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3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Mikolov et al., Efficient Estimation of Word Representations in Vector Space (2013).</a:t>
            </a:r>
            <a:endParaRPr kumimoji="1" lang="zh-CN" altLang="en-US"/>
          </a:p>
        </p:txBody>
      </p:sp>
      <p:grpSp>
        <p:nvGrpSpPr>
          <p:cNvPr id="12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3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267135" y="2354178"/>
            <a:ext cx="428004" cy="368969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6749" y="2586789"/>
            <a:ext cx="10858500" cy="168442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485148" y="2339808"/>
            <a:ext cx="5221705" cy="289225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625516" y="3183628"/>
            <a:ext cx="4940968" cy="1925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760996" y="2530748"/>
            <a:ext cx="2670009" cy="5293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McKinsey, AI in Supply Chain (2023).</a:t>
            </a:r>
            <a:endParaRPr kumimoji="1" lang="zh-CN" altLang="en-US"/>
          </a:p>
        </p:txBody>
      </p:sp>
      <p:grpSp>
        <p:nvGrpSpPr>
          <p:cNvPr id="10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1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769650" y="2264200"/>
            <a:ext cx="8640000" cy="2736000"/>
          </a:xfrm>
          <a:custGeom>
            <a:avLst/>
            <a:gdLst>
              <a:gd name="connsiteX0" fmla="*/ 264751 w 8640000"/>
              <a:gd name="connsiteY0" fmla="*/ 0 h 2736000"/>
              <a:gd name="connsiteX1" fmla="*/ 8375249 w 8640000"/>
              <a:gd name="connsiteY1" fmla="*/ 0 h 2736000"/>
              <a:gd name="connsiteX2" fmla="*/ 8640000 w 8640000"/>
              <a:gd name="connsiteY2" fmla="*/ 264751 h 2736000"/>
              <a:gd name="connsiteX3" fmla="*/ 8640000 w 8640000"/>
              <a:gd name="connsiteY3" fmla="*/ 2160000 h 2736000"/>
              <a:gd name="connsiteX4" fmla="*/ 8336189 w 8640000"/>
              <a:gd name="connsiteY4" fmla="*/ 2448000 h 2736000"/>
              <a:gd name="connsiteX5" fmla="*/ 4623811 w 8640000"/>
              <a:gd name="connsiteY5" fmla="*/ 2448000 h 2736000"/>
              <a:gd name="connsiteX6" fmla="*/ 4320000 w 8640000"/>
              <a:gd name="connsiteY6" fmla="*/ 2736000 h 2736000"/>
              <a:gd name="connsiteX7" fmla="*/ 4016189 w 8640000"/>
              <a:gd name="connsiteY7" fmla="*/ 2448000 h 2736000"/>
              <a:gd name="connsiteX8" fmla="*/ 303812 w 8640000"/>
              <a:gd name="connsiteY8" fmla="*/ 2448000 h 2736000"/>
              <a:gd name="connsiteX9" fmla="*/ 0 w 8640000"/>
              <a:gd name="connsiteY9" fmla="*/ 2160000 h 2736000"/>
              <a:gd name="connsiteX10" fmla="*/ 0 w 8640000"/>
              <a:gd name="connsiteY10" fmla="*/ 2160000 h 2736000"/>
              <a:gd name="connsiteX11" fmla="*/ 0 w 8640000"/>
              <a:gd name="connsiteY11" fmla="*/ 264751 h 2736000"/>
              <a:gd name="connsiteX12" fmla="*/ 264751 w 8640000"/>
              <a:gd name="connsiteY12" fmla="*/ 0 h 2736000"/>
            </a:gdLst>
            <a:rect l="l" t="t" r="r" b="b"/>
            <a:pathLst>
              <a:path w="8640000" h="2736000">
                <a:moveTo>
                  <a:pt x="264751" y="0"/>
                </a:moveTo>
                <a:lnTo>
                  <a:pt x="8375249" y="0"/>
                </a:lnTo>
                <a:cubicBezTo>
                  <a:pt x="8521467" y="0"/>
                  <a:pt x="8640000" y="118533"/>
                  <a:pt x="8640000" y="264751"/>
                </a:cubicBezTo>
                <a:lnTo>
                  <a:pt x="8640000" y="2160000"/>
                </a:lnTo>
                <a:cubicBezTo>
                  <a:pt x="8640000" y="2319058"/>
                  <a:pt x="8503979" y="2448000"/>
                  <a:pt x="8336189" y="2448000"/>
                </a:cubicBezTo>
                <a:lnTo>
                  <a:pt x="4623811" y="2448000"/>
                </a:lnTo>
                <a:cubicBezTo>
                  <a:pt x="4456021" y="2448000"/>
                  <a:pt x="4320000" y="2576942"/>
                  <a:pt x="4320000" y="2736000"/>
                </a:cubicBezTo>
                <a:cubicBezTo>
                  <a:pt x="4320000" y="2576942"/>
                  <a:pt x="4183979" y="2448000"/>
                  <a:pt x="4016189" y="2448000"/>
                </a:cubicBezTo>
                <a:lnTo>
                  <a:pt x="303812" y="2448000"/>
                </a:lnTo>
                <a:cubicBezTo>
                  <a:pt x="136021" y="2448000"/>
                  <a:pt x="0" y="2319058"/>
                  <a:pt x="0" y="2160000"/>
                </a:cubicBezTo>
                <a:lnTo>
                  <a:pt x="0" y="2160000"/>
                </a:lnTo>
                <a:lnTo>
                  <a:pt x="0" y="264751"/>
                </a:lnTo>
                <a:cubicBezTo>
                  <a:pt x="0" y="118533"/>
                  <a:pt x="118533" y="0"/>
                  <a:pt x="264751" y="0"/>
                </a:cubicBezTo>
                <a:close/>
              </a:path>
            </a:pathLst>
          </a:custGeom>
          <a:solidFill>
            <a:schemeClr val="bg1"/>
          </a:solidFill>
          <a:ln w="38100" cap="sq">
            <a:solidFill>
              <a:schemeClr val="accent1"/>
            </a:solidFill>
            <a:miter/>
          </a:ln>
          <a:effectLst>
            <a:outerShdw dist="190500" blurRad="317500" dir="3000000" sx="100000" sy="100000" kx="0" ky="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159616" y="2476278"/>
            <a:ext cx="7860068" cy="20979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CrewAI Documentation.</a:t>
            </a:r>
            <a:endParaRPr kumimoji="1" lang="zh-CN" altLang="en-US"/>
          </a:p>
        </p:txBody>
      </p:sp>
      <p:grpSp>
        <p:nvGrpSpPr>
          <p:cNvPr id="7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8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Supporting Materials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010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56121" y="1791758"/>
            <a:ext cx="3576921" cy="3946332"/>
          </a:xfrm>
          <a:prstGeom prst="roundRect">
            <a:avLst>
              <a:gd name="adj" fmla="val 2814"/>
            </a:avLst>
          </a:prstGeom>
          <a:solidFill>
            <a:srgbClr val="FFFFFF">
              <a:alpha val="100000"/>
            </a:srgbClr>
          </a:solidFill>
          <a:ln w="15875" cap="flat">
            <a:noFill/>
            <a:miter/>
          </a:ln>
          <a:effectLst>
            <a:outerShdw dist="38100" blurRad="1524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14124" y="1602508"/>
            <a:ext cx="3260914" cy="425223"/>
          </a:xfrm>
          <a:prstGeom prst="roundRect">
            <a:avLst>
              <a:gd name="adj" fmla="val 50000"/>
            </a:avLst>
          </a:prstGeom>
          <a:gradFill>
            <a:gsLst>
              <a:gs pos="24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5400000" scaled="0"/>
          </a:gradFill>
          <a:ln w="25400" cap="flat">
            <a:noFill/>
            <a:miter/>
          </a:ln>
          <a:effectLst>
            <a:outerShdw dist="101600" blurRad="139700" dir="2700000" sx="96000" sy="96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62483" y="1633982"/>
            <a:ext cx="2964197" cy="3555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Purpose and Methods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76841" y="2201331"/>
            <a:ext cx="3335481" cy="3443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Tokenization converts text into machine- readable units. BPE splits words into subwords, e.g., "token" → ["to", "ken"]. WordPiece handles rare words better.
Example: "Supply Chain" → ["Supply", "Chain"] or ["Supp", "ly", "Chain"] depending on tokenizer.</a:t>
            </a: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 rot="0" flipH="0" flipV="0">
            <a:off x="2123113" y="2163113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 rot="0" flipH="0" flipV="0">
            <a:off x="4297148" y="1791758"/>
            <a:ext cx="3576921" cy="3946332"/>
          </a:xfrm>
          <a:prstGeom prst="roundRect">
            <a:avLst>
              <a:gd name="adj" fmla="val 2814"/>
            </a:avLst>
          </a:prstGeom>
          <a:solidFill>
            <a:srgbClr val="FFFFFF">
              <a:alpha val="100000"/>
            </a:srgbClr>
          </a:solidFill>
          <a:ln w="15875" cap="flat">
            <a:noFill/>
            <a:miter/>
          </a:ln>
          <a:effectLst>
            <a:outerShdw dist="38100" blurRad="1524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455151" y="1602508"/>
            <a:ext cx="3260914" cy="425223"/>
          </a:xfrm>
          <a:prstGeom prst="roundRect">
            <a:avLst>
              <a:gd name="adj" fmla="val 50000"/>
            </a:avLst>
          </a:prstGeom>
          <a:gradFill>
            <a:gsLst>
              <a:gs pos="24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5400000" scaled="0"/>
          </a:gradFill>
          <a:ln w="25400" cap="flat">
            <a:noFill/>
            <a:miter/>
          </a:ln>
          <a:effectLst>
            <a:outerShdw dist="101600" blurRad="139700" dir="2700000" sx="96000" sy="96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603510" y="1633982"/>
            <a:ext cx="2964197" cy="3555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Importance in LLMs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17868" y="2201331"/>
            <a:ext cx="3335481" cy="3443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Accurate tokenization affects model performance. BPE helps handle out- of- vocabulary words by breaking them into subwords.
Example: In supply chain, "new_product" can be split into ["new", "_", "product"] for better understanding.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 rot="0" flipH="0" flipV="0">
            <a:off x="5764140" y="2163113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 rot="0" flipH="0" flipV="0">
            <a:off x="7941979" y="1791758"/>
            <a:ext cx="3576921" cy="3946332"/>
          </a:xfrm>
          <a:prstGeom prst="roundRect">
            <a:avLst>
              <a:gd name="adj" fmla="val 2814"/>
            </a:avLst>
          </a:prstGeom>
          <a:solidFill>
            <a:srgbClr val="FFFFFF">
              <a:alpha val="100000"/>
            </a:srgbClr>
          </a:solidFill>
          <a:ln w="15875" cap="flat">
            <a:noFill/>
            <a:miter/>
          </a:ln>
          <a:effectLst>
            <a:outerShdw dist="38100" blurRad="1524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099982" y="1602508"/>
            <a:ext cx="3260914" cy="425223"/>
          </a:xfrm>
          <a:prstGeom prst="roundRect">
            <a:avLst>
              <a:gd name="adj" fmla="val 50000"/>
            </a:avLst>
          </a:prstGeom>
          <a:gradFill>
            <a:gsLst>
              <a:gs pos="24000">
                <a:schemeClr val="accent1">
                  <a:lumMod val="75000"/>
                </a:schemeClr>
              </a:gs>
              <a:gs pos="100000">
                <a:schemeClr val="accent1"/>
              </a:gs>
            </a:gsLst>
            <a:lin ang="5400000" scaled="0"/>
          </a:gradFill>
          <a:ln w="25400" cap="flat">
            <a:noFill/>
            <a:miter/>
          </a:ln>
          <a:effectLst>
            <a:outerShdw dist="101600" blurRad="139700" dir="2700000" sx="96000" sy="96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248341" y="1633982"/>
            <a:ext cx="2964197" cy="35553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Comparison of Tokenizers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062699" y="2201331"/>
            <a:ext cx="3335481" cy="3443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BPE is used in GPT models, while WordPiece is used in BERT. BPE is more flexible but may generate more subwords.
Example: For "unseen_word", BPE might split it into ["un", "seen", "_", "word"], while WordPiece may handle it differently.</a:t>
            </a: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rot="0" flipH="0" flipV="0">
            <a:off x="9408971" y="2163113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18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Tokenization</a:t>
            </a:r>
            <a:endParaRPr kumimoji="1" lang="zh-CN" altLang="en-US"/>
          </a:p>
        </p:txBody>
      </p:sp>
      <p:grpSp>
        <p:nvGrpSpPr>
          <p:cNvPr id="20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1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4091305"/>
            <a:ext cx="540002" cy="54000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60000">
                <a:schemeClr val="accent2"/>
              </a:gs>
            </a:gsLst>
            <a:lin ang="2700000" scaled="0"/>
          </a:gradFill>
          <a:ln w="57150" cap="rnd">
            <a:noFill/>
            <a:round/>
          </a:ln>
          <a:effectLst>
            <a:outerShdw dist="50800" blurRad="50800" dir="5400000" sx="100000" sy="100000" kx="0" ky="0" algn="ctr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86401" y="4235235"/>
            <a:ext cx="288000" cy="25213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344403" y="3696157"/>
            <a:ext cx="4664173" cy="76373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344403" y="4506658"/>
            <a:ext cx="4664173" cy="12361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CrewAI framework.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60400" y="1916713"/>
            <a:ext cx="540002" cy="540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w="57150" cap="rnd">
            <a:noFill/>
            <a:round/>
          </a:ln>
          <a:effectLst>
            <a:outerShdw dist="50800" blurRad="50800" dir="5400000" sx="100000" sy="100000" kx="0" ky="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04401" y="2060713"/>
            <a:ext cx="252000" cy="25200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344403" y="1521566"/>
            <a:ext cx="4664173" cy="76373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344403" y="2335545"/>
            <a:ext cx="4664173" cy="12361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Hugging Face Transformers (tokenizers, pretrained LLMs).</a:t>
            </a:r>
            <a:endParaRPr kumimoji="1" lang="zh-CN" altLang="en-US"/>
          </a:p>
        </p:txBody>
      </p:sp>
      <p:pic>
        <p:nvPicPr>
          <p:cNvPr id="11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323257" y="-17035"/>
            <a:ext cx="5872807" cy="6875035"/>
          </a:xfrm>
          <a:prstGeom prst="rect">
            <a:avLst/>
          </a:prstGeom>
        </p:spPr>
      </p:pic>
      <p:sp>
        <p:nvSpPr>
          <p:cNvPr id="12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GitHub Repos</a:t>
            </a:r>
            <a:endParaRPr kumimoji="1" lang="zh-CN" altLang="en-US"/>
          </a:p>
        </p:txBody>
      </p:sp>
      <p:grpSp>
        <p:nvGrpSpPr>
          <p:cNvPr id="14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5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4386000" y="1328200"/>
            <a:ext cx="3420000" cy="460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60400" y="2544417"/>
            <a:ext cx="3420000" cy="25979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Supply Chain DataWalmart Sales Data (Kaggle).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098899" y="2544417"/>
            <a:ext cx="3420000" cy="25979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Knowledge GraphsDBpedia (supplier relationships).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2122034"/>
            <a:ext cx="3420000" cy="3077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91C5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098899" y="2122034"/>
            <a:ext cx="3420000" cy="3077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91C5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02</a:t>
            </a: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7155" t="28334" r="32270" b="1006"/>
          <a:stretch>
            <a:fillRect/>
          </a:stretch>
        </p:blipFill>
        <p:spPr>
          <a:xfrm rot="0" flipH="0" flipV="0">
            <a:off x="4469650" y="1425484"/>
            <a:ext cx="3240000" cy="4413437"/>
          </a:xfrm>
          <a:custGeom>
            <a:avLst/>
            <a:gdLst/>
            <a:rect l="l" t="t" r="r" b="b"/>
            <a:pathLst>
              <a:path w="3240000" h="4413437">
                <a:moveTo>
                  <a:pt x="0" y="0"/>
                </a:moveTo>
                <a:lnTo>
                  <a:pt x="3240000" y="0"/>
                </a:lnTo>
                <a:lnTo>
                  <a:pt x="3240000" y="4413437"/>
                </a:lnTo>
                <a:lnTo>
                  <a:pt x="0" y="44134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Datasets</a:t>
            </a:r>
            <a:endParaRPr kumimoji="1" lang="zh-CN" altLang="en-US"/>
          </a:p>
        </p:txBody>
      </p:sp>
      <p:grpSp>
        <p:nvGrpSpPr>
          <p:cNvPr id="11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2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4510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5023073" y="520188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09271" y="5159621"/>
            <a:ext cx="1610699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30486" y="5247288"/>
            <a:ext cx="1168268" cy="1846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汇报人：AiPPT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734640" y="5159621"/>
            <a:ext cx="1610699" cy="360000"/>
          </a:xfrm>
          <a:prstGeom prst="roundRect">
            <a:avLst>
              <a:gd name="adj" fmla="val 50000"/>
            </a:avLst>
          </a:prstGeom>
          <a:noFill/>
          <a:ln w="9525" cap="sq">
            <a:solidFill>
              <a:schemeClr val="accent1"/>
            </a:solidFill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955855" y="5247288"/>
            <a:ext cx="1168268" cy="18466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0053B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时间：20XX.XX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1143" y="1487099"/>
            <a:ext cx="2073497" cy="866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254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20XX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1" flipV="0">
            <a:off x="3908739" y="1651978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8900000" flipH="0" flipV="0">
            <a:off x="4229055" y="1783817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384614" y="1025151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999217" y="1528939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09271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678271" y="4512924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709271" y="4468620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661143" y="2285559"/>
            <a:ext cx="5399223" cy="2027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谢谢大家</a:t>
            </a: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452018"/>
            <a:ext cx="3489126" cy="4096579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90094" y="1617485"/>
            <a:ext cx="3244841" cy="4194897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78100" y="1742188"/>
            <a:ext cx="832203" cy="52449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78102" y="3139543"/>
            <a:ext cx="2890712" cy="221712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Word2Vec captures semantic relationships between words. Skip- gram predicts context words from a target word.
Example: "inventory" → ["stock", "levels", "management"].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812733" y="1720200"/>
            <a:ext cx="112169" cy="1107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78104" y="2355488"/>
            <a:ext cx="2890712" cy="6952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Word2Vec Models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337537" y="1452018"/>
            <a:ext cx="3489126" cy="4096579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467229" y="1617485"/>
            <a:ext cx="3244841" cy="4194897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655239" y="3139543"/>
            <a:ext cx="2890712" cy="221712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Static embeddings like Word2Vec struggle with polysemy, assigning the same vector to different meanings of a word.
Example: "bank" in "river bank" and "investment bank" has the same vector.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489869" y="1720200"/>
            <a:ext cx="112169" cy="1107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655240" y="2355488"/>
            <a:ext cx="2890712" cy="6952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Limitations of Static Embeddings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029774" y="1452018"/>
            <a:ext cx="3489126" cy="4096579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159467" y="1617485"/>
            <a:ext cx="3244841" cy="4194897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347475" y="1742188"/>
            <a:ext cx="832203" cy="52449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347477" y="3139543"/>
            <a:ext cx="2890712" cy="221712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Contextual embeddings like BERT generate different vectors for the same word in different contexts.
Example: "supply" in "supply chain" vs. "power supply" has different vectors.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1182107" y="1720200"/>
            <a:ext cx="112169" cy="1107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347478" y="2355488"/>
            <a:ext cx="2890712" cy="6952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Evolution to Contextual Embeddings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655240" y="1742188"/>
            <a:ext cx="832203" cy="52449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Word Embeddings</a:t>
            </a:r>
            <a:endParaRPr kumimoji="1" lang="zh-CN" altLang="en-US"/>
          </a:p>
        </p:txBody>
      </p:sp>
      <p:grpSp>
        <p:nvGrpSpPr>
          <p:cNvPr id="23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4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45106"/>
            <a:ext cx="12192000" cy="6903105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3" t="0" r="183" b="0"/>
          <a:stretch>
            <a:fillRect/>
          </a:stretch>
        </p:blipFill>
        <p:spPr>
          <a:xfrm rot="0" flipH="0" flipV="0">
            <a:off x="0" y="-50337"/>
            <a:ext cx="12192000" cy="6903107"/>
          </a:xfrm>
          <a:custGeom>
            <a:avLst/>
            <a:gd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4699424" y="5094105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52965 h 1334901"/>
              <a:gd name="connsiteX81" fmla="*/ 320221 w 910960"/>
              <a:gd name="connsiteY81" fmla="*/ 3261 h 1334901"/>
              <a:gd name="connsiteX82" fmla="*/ 369925 w 910960"/>
              <a:gd name="connsiteY82" fmla="*/ 52965 h 1334901"/>
              <a:gd name="connsiteX83" fmla="*/ 320221 w 910960"/>
              <a:gd name="connsiteY83" fmla="*/ 102669 h 1334901"/>
              <a:gd name="connsiteX84" fmla="*/ 270517 w 910960"/>
              <a:gd name="connsiteY84" fmla="*/ 52965 h 1334901"/>
              <a:gd name="connsiteX85" fmla="*/ 270517 w 910960"/>
              <a:gd name="connsiteY85" fmla="*/ 753594 h 1334901"/>
              <a:gd name="connsiteX86" fmla="*/ 320221 w 910960"/>
              <a:gd name="connsiteY86" fmla="*/ 703890 h 1334901"/>
              <a:gd name="connsiteX87" fmla="*/ 369925 w 910960"/>
              <a:gd name="connsiteY87" fmla="*/ 753594 h 1334901"/>
              <a:gd name="connsiteX88" fmla="*/ 320221 w 910960"/>
              <a:gd name="connsiteY88" fmla="*/ 803298 h 1334901"/>
              <a:gd name="connsiteX89" fmla="*/ 270517 w 910960"/>
              <a:gd name="connsiteY89" fmla="*/ 753594 h 1334901"/>
              <a:gd name="connsiteX90" fmla="*/ 270516 w 910960"/>
              <a:gd name="connsiteY90" fmla="*/ 221898 h 1334901"/>
              <a:gd name="connsiteX91" fmla="*/ 320220 w 910960"/>
              <a:gd name="connsiteY91" fmla="*/ 172194 h 1334901"/>
              <a:gd name="connsiteX92" fmla="*/ 369924 w 910960"/>
              <a:gd name="connsiteY92" fmla="*/ 221898 h 1334901"/>
              <a:gd name="connsiteX93" fmla="*/ 320220 w 910960"/>
              <a:gd name="connsiteY93" fmla="*/ 271602 h 1334901"/>
              <a:gd name="connsiteX94" fmla="*/ 270516 w 910960"/>
              <a:gd name="connsiteY94" fmla="*/ 221898 h 1334901"/>
              <a:gd name="connsiteX95" fmla="*/ 270516 w 910960"/>
              <a:gd name="connsiteY95" fmla="*/ 402432 h 1334901"/>
              <a:gd name="connsiteX96" fmla="*/ 320220 w 910960"/>
              <a:gd name="connsiteY96" fmla="*/ 352728 h 1334901"/>
              <a:gd name="connsiteX97" fmla="*/ 369924 w 910960"/>
              <a:gd name="connsiteY97" fmla="*/ 402432 h 1334901"/>
              <a:gd name="connsiteX98" fmla="*/ 320220 w 910960"/>
              <a:gd name="connsiteY98" fmla="*/ 452136 h 1334901"/>
              <a:gd name="connsiteX99" fmla="*/ 270516 w 910960"/>
              <a:gd name="connsiteY99" fmla="*/ 402432 h 1334901"/>
              <a:gd name="connsiteX100" fmla="*/ 270516 w 910960"/>
              <a:gd name="connsiteY100" fmla="*/ 582944 h 1334901"/>
              <a:gd name="connsiteX101" fmla="*/ 320220 w 910960"/>
              <a:gd name="connsiteY101" fmla="*/ 533240 h 1334901"/>
              <a:gd name="connsiteX102" fmla="*/ 369924 w 910960"/>
              <a:gd name="connsiteY102" fmla="*/ 582944 h 1334901"/>
              <a:gd name="connsiteX103" fmla="*/ 320220 w 910960"/>
              <a:gd name="connsiteY103" fmla="*/ 632648 h 1334901"/>
              <a:gd name="connsiteX104" fmla="*/ 270516 w 910960"/>
              <a:gd name="connsiteY104" fmla="*/ 582944 h 1334901"/>
              <a:gd name="connsiteX105" fmla="*/ 270516 w 910960"/>
              <a:gd name="connsiteY105" fmla="*/ 922527 h 1334901"/>
              <a:gd name="connsiteX106" fmla="*/ 320220 w 910960"/>
              <a:gd name="connsiteY106" fmla="*/ 872823 h 1334901"/>
              <a:gd name="connsiteX107" fmla="*/ 369924 w 910960"/>
              <a:gd name="connsiteY107" fmla="*/ 922527 h 1334901"/>
              <a:gd name="connsiteX108" fmla="*/ 320220 w 910960"/>
              <a:gd name="connsiteY108" fmla="*/ 972231 h 1334901"/>
              <a:gd name="connsiteX109" fmla="*/ 270516 w 910960"/>
              <a:gd name="connsiteY109" fmla="*/ 922527 h 1334901"/>
              <a:gd name="connsiteX110" fmla="*/ 270516 w 910960"/>
              <a:gd name="connsiteY110" fmla="*/ 1103061 h 1334901"/>
              <a:gd name="connsiteX111" fmla="*/ 320220 w 910960"/>
              <a:gd name="connsiteY111" fmla="*/ 1053357 h 1334901"/>
              <a:gd name="connsiteX112" fmla="*/ 369924 w 910960"/>
              <a:gd name="connsiteY112" fmla="*/ 1103061 h 1334901"/>
              <a:gd name="connsiteX113" fmla="*/ 320220 w 910960"/>
              <a:gd name="connsiteY113" fmla="*/ 1152765 h 1334901"/>
              <a:gd name="connsiteX114" fmla="*/ 270516 w 910960"/>
              <a:gd name="connsiteY114" fmla="*/ 1103061 h 1334901"/>
              <a:gd name="connsiteX115" fmla="*/ 270516 w 910960"/>
              <a:gd name="connsiteY115" fmla="*/ 1283573 h 1334901"/>
              <a:gd name="connsiteX116" fmla="*/ 320220 w 910960"/>
              <a:gd name="connsiteY116" fmla="*/ 1233869 h 1334901"/>
              <a:gd name="connsiteX117" fmla="*/ 369924 w 910960"/>
              <a:gd name="connsiteY117" fmla="*/ 1283573 h 1334901"/>
              <a:gd name="connsiteX118" fmla="*/ 320220 w 910960"/>
              <a:gd name="connsiteY118" fmla="*/ 1333277 h 1334901"/>
              <a:gd name="connsiteX119" fmla="*/ 270516 w 910960"/>
              <a:gd name="connsiteY119" fmla="*/ 1283573 h 1334901"/>
              <a:gd name="connsiteX120" fmla="*/ 0 w 910960"/>
              <a:gd name="connsiteY120" fmla="*/ 54581 h 1334901"/>
              <a:gd name="connsiteX121" fmla="*/ 49704 w 910960"/>
              <a:gd name="connsiteY121" fmla="*/ 4877 h 1334901"/>
              <a:gd name="connsiteX122" fmla="*/ 99408 w 910960"/>
              <a:gd name="connsiteY122" fmla="*/ 54581 h 1334901"/>
              <a:gd name="connsiteX123" fmla="*/ 49704 w 910960"/>
              <a:gd name="connsiteY123" fmla="*/ 104285 h 1334901"/>
              <a:gd name="connsiteX124" fmla="*/ 0 w 910960"/>
              <a:gd name="connsiteY124" fmla="*/ 54581 h 1334901"/>
              <a:gd name="connsiteX125" fmla="*/ 0 w 910960"/>
              <a:gd name="connsiteY125" fmla="*/ 223534 h 1334901"/>
              <a:gd name="connsiteX126" fmla="*/ 49704 w 910960"/>
              <a:gd name="connsiteY126" fmla="*/ 173830 h 1334901"/>
              <a:gd name="connsiteX127" fmla="*/ 99408 w 910960"/>
              <a:gd name="connsiteY127" fmla="*/ 223534 h 1334901"/>
              <a:gd name="connsiteX128" fmla="*/ 49704 w 910960"/>
              <a:gd name="connsiteY128" fmla="*/ 273238 h 1334901"/>
              <a:gd name="connsiteX129" fmla="*/ 0 w 910960"/>
              <a:gd name="connsiteY129" fmla="*/ 223534 h 1334901"/>
              <a:gd name="connsiteX130" fmla="*/ 0 w 910960"/>
              <a:gd name="connsiteY130" fmla="*/ 404051 h 1334901"/>
              <a:gd name="connsiteX131" fmla="*/ 49704 w 910960"/>
              <a:gd name="connsiteY131" fmla="*/ 354347 h 1334901"/>
              <a:gd name="connsiteX132" fmla="*/ 99408 w 910960"/>
              <a:gd name="connsiteY132" fmla="*/ 404051 h 1334901"/>
              <a:gd name="connsiteX133" fmla="*/ 49704 w 910960"/>
              <a:gd name="connsiteY133" fmla="*/ 453755 h 1334901"/>
              <a:gd name="connsiteX134" fmla="*/ 0 w 910960"/>
              <a:gd name="connsiteY134" fmla="*/ 404051 h 1334901"/>
              <a:gd name="connsiteX135" fmla="*/ 0 w 910960"/>
              <a:gd name="connsiteY135" fmla="*/ 584568 h 1334901"/>
              <a:gd name="connsiteX136" fmla="*/ 49704 w 910960"/>
              <a:gd name="connsiteY136" fmla="*/ 534864 h 1334901"/>
              <a:gd name="connsiteX137" fmla="*/ 99408 w 910960"/>
              <a:gd name="connsiteY137" fmla="*/ 584568 h 1334901"/>
              <a:gd name="connsiteX138" fmla="*/ 49704 w 910960"/>
              <a:gd name="connsiteY138" fmla="*/ 634272 h 1334901"/>
              <a:gd name="connsiteX139" fmla="*/ 0 w 910960"/>
              <a:gd name="connsiteY139" fmla="*/ 584568 h 1334901"/>
              <a:gd name="connsiteX140" fmla="*/ 0 w 910960"/>
              <a:gd name="connsiteY140" fmla="*/ 755210 h 1334901"/>
              <a:gd name="connsiteX141" fmla="*/ 49704 w 910960"/>
              <a:gd name="connsiteY141" fmla="*/ 705506 h 1334901"/>
              <a:gd name="connsiteX142" fmla="*/ 99408 w 910960"/>
              <a:gd name="connsiteY142" fmla="*/ 755210 h 1334901"/>
              <a:gd name="connsiteX143" fmla="*/ 49704 w 910960"/>
              <a:gd name="connsiteY143" fmla="*/ 804914 h 1334901"/>
              <a:gd name="connsiteX144" fmla="*/ 0 w 910960"/>
              <a:gd name="connsiteY144" fmla="*/ 755210 h 1334901"/>
              <a:gd name="connsiteX145" fmla="*/ 0 w 910960"/>
              <a:gd name="connsiteY145" fmla="*/ 924163 h 1334901"/>
              <a:gd name="connsiteX146" fmla="*/ 49704 w 910960"/>
              <a:gd name="connsiteY146" fmla="*/ 874459 h 1334901"/>
              <a:gd name="connsiteX147" fmla="*/ 99408 w 910960"/>
              <a:gd name="connsiteY147" fmla="*/ 924163 h 1334901"/>
              <a:gd name="connsiteX148" fmla="*/ 49704 w 910960"/>
              <a:gd name="connsiteY148" fmla="*/ 973867 h 1334901"/>
              <a:gd name="connsiteX149" fmla="*/ 0 w 910960"/>
              <a:gd name="connsiteY149" fmla="*/ 924163 h 1334901"/>
              <a:gd name="connsiteX150" fmla="*/ 0 w 910960"/>
              <a:gd name="connsiteY150" fmla="*/ 1104680 h 1334901"/>
              <a:gd name="connsiteX151" fmla="*/ 49704 w 910960"/>
              <a:gd name="connsiteY151" fmla="*/ 1054976 h 1334901"/>
              <a:gd name="connsiteX152" fmla="*/ 99408 w 910960"/>
              <a:gd name="connsiteY152" fmla="*/ 1104680 h 1334901"/>
              <a:gd name="connsiteX153" fmla="*/ 49704 w 910960"/>
              <a:gd name="connsiteY153" fmla="*/ 1154384 h 1334901"/>
              <a:gd name="connsiteX154" fmla="*/ 0 w 910960"/>
              <a:gd name="connsiteY154" fmla="*/ 1104680 h 1334901"/>
              <a:gd name="connsiteX155" fmla="*/ 0 w 910960"/>
              <a:gd name="connsiteY155" fmla="*/ 1285197 h 1334901"/>
              <a:gd name="connsiteX156" fmla="*/ 49704 w 910960"/>
              <a:gd name="connsiteY156" fmla="*/ 1235493 h 1334901"/>
              <a:gd name="connsiteX157" fmla="*/ 99408 w 910960"/>
              <a:gd name="connsiteY157" fmla="*/ 1285197 h 1334901"/>
              <a:gd name="connsiteX158" fmla="*/ 49704 w 910960"/>
              <a:gd name="connsiteY158" fmla="*/ 1334901 h 1334901"/>
              <a:gd name="connsiteX159" fmla="*/ 0 w 910960"/>
              <a:gd name="connsiteY159" fmla="*/ 1285197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0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0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0" y="1233869"/>
                </a:cubicBezTo>
                <a:cubicBezTo>
                  <a:pt x="347671" y="1233869"/>
                  <a:pt x="369924" y="1256122"/>
                  <a:pt x="369924" y="1283573"/>
                </a:cubicBezTo>
                <a:cubicBezTo>
                  <a:pt x="369924" y="1311024"/>
                  <a:pt x="347671" y="1333277"/>
                  <a:pt x="320220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962146" y="486039"/>
            <a:ext cx="1583603" cy="19664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131635" y="1898109"/>
            <a:ext cx="766826" cy="76682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3000"/>
                </a:schemeClr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005448" y="2261217"/>
            <a:ext cx="1025441" cy="360000"/>
          </a:xfrm>
          <a:prstGeom prst="roundRect">
            <a:avLst>
              <a:gd name="adj" fmla="val 50000"/>
            </a:avLst>
          </a:prstGeom>
          <a:gradFill>
            <a:gsLst>
              <a:gs pos="44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>
            <a:outerShdw dist="127000" blurRad="254000" dir="2700000" sx="100000" sy="100000" kx="0" ky="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116055" y="2358012"/>
            <a:ext cx="804226" cy="1664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5086407" y="241379"/>
            <a:ext cx="910960" cy="1334901"/>
          </a:xfrm>
          <a:custGeom>
            <a:avLst/>
            <a:gdLst>
              <a:gd name="connsiteX0" fmla="*/ 811552 w 910960"/>
              <a:gd name="connsiteY0" fmla="*/ 218653 h 1334901"/>
              <a:gd name="connsiteX1" fmla="*/ 861256 w 910960"/>
              <a:gd name="connsiteY1" fmla="*/ 168949 h 1334901"/>
              <a:gd name="connsiteX2" fmla="*/ 910960 w 910960"/>
              <a:gd name="connsiteY2" fmla="*/ 218653 h 1334901"/>
              <a:gd name="connsiteX3" fmla="*/ 861256 w 910960"/>
              <a:gd name="connsiteY3" fmla="*/ 268357 h 1334901"/>
              <a:gd name="connsiteX4" fmla="*/ 811552 w 910960"/>
              <a:gd name="connsiteY4" fmla="*/ 218653 h 1334901"/>
              <a:gd name="connsiteX5" fmla="*/ 811552 w 910960"/>
              <a:gd name="connsiteY5" fmla="*/ 399186 h 1334901"/>
              <a:gd name="connsiteX6" fmla="*/ 861256 w 910960"/>
              <a:gd name="connsiteY6" fmla="*/ 349482 h 1334901"/>
              <a:gd name="connsiteX7" fmla="*/ 910960 w 910960"/>
              <a:gd name="connsiteY7" fmla="*/ 399186 h 1334901"/>
              <a:gd name="connsiteX8" fmla="*/ 861256 w 910960"/>
              <a:gd name="connsiteY8" fmla="*/ 448890 h 1334901"/>
              <a:gd name="connsiteX9" fmla="*/ 811552 w 910960"/>
              <a:gd name="connsiteY9" fmla="*/ 399186 h 1334901"/>
              <a:gd name="connsiteX10" fmla="*/ 811552 w 910960"/>
              <a:gd name="connsiteY10" fmla="*/ 579689 h 1334901"/>
              <a:gd name="connsiteX11" fmla="*/ 861256 w 910960"/>
              <a:gd name="connsiteY11" fmla="*/ 529985 h 1334901"/>
              <a:gd name="connsiteX12" fmla="*/ 910960 w 910960"/>
              <a:gd name="connsiteY12" fmla="*/ 579689 h 1334901"/>
              <a:gd name="connsiteX13" fmla="*/ 861256 w 910960"/>
              <a:gd name="connsiteY13" fmla="*/ 629393 h 1334901"/>
              <a:gd name="connsiteX14" fmla="*/ 811552 w 910960"/>
              <a:gd name="connsiteY14" fmla="*/ 579689 h 1334901"/>
              <a:gd name="connsiteX15" fmla="*/ 811552 w 910960"/>
              <a:gd name="connsiteY15" fmla="*/ 919282 h 1334901"/>
              <a:gd name="connsiteX16" fmla="*/ 861256 w 910960"/>
              <a:gd name="connsiteY16" fmla="*/ 869578 h 1334901"/>
              <a:gd name="connsiteX17" fmla="*/ 910960 w 910960"/>
              <a:gd name="connsiteY17" fmla="*/ 919282 h 1334901"/>
              <a:gd name="connsiteX18" fmla="*/ 861256 w 910960"/>
              <a:gd name="connsiteY18" fmla="*/ 968986 h 1334901"/>
              <a:gd name="connsiteX19" fmla="*/ 811552 w 910960"/>
              <a:gd name="connsiteY19" fmla="*/ 919282 h 1334901"/>
              <a:gd name="connsiteX20" fmla="*/ 811552 w 910960"/>
              <a:gd name="connsiteY20" fmla="*/ 1099815 h 1334901"/>
              <a:gd name="connsiteX21" fmla="*/ 861256 w 910960"/>
              <a:gd name="connsiteY21" fmla="*/ 1050111 h 1334901"/>
              <a:gd name="connsiteX22" fmla="*/ 910960 w 910960"/>
              <a:gd name="connsiteY22" fmla="*/ 1099815 h 1334901"/>
              <a:gd name="connsiteX23" fmla="*/ 861256 w 910960"/>
              <a:gd name="connsiteY23" fmla="*/ 1149519 h 1334901"/>
              <a:gd name="connsiteX24" fmla="*/ 811552 w 910960"/>
              <a:gd name="connsiteY24" fmla="*/ 1099815 h 1334901"/>
              <a:gd name="connsiteX25" fmla="*/ 811552 w 910960"/>
              <a:gd name="connsiteY25" fmla="*/ 1280318 h 1334901"/>
              <a:gd name="connsiteX26" fmla="*/ 861256 w 910960"/>
              <a:gd name="connsiteY26" fmla="*/ 1230614 h 1334901"/>
              <a:gd name="connsiteX27" fmla="*/ 910960 w 910960"/>
              <a:gd name="connsiteY27" fmla="*/ 1280318 h 1334901"/>
              <a:gd name="connsiteX28" fmla="*/ 861256 w 910960"/>
              <a:gd name="connsiteY28" fmla="*/ 1330022 h 1334901"/>
              <a:gd name="connsiteX29" fmla="*/ 811552 w 910960"/>
              <a:gd name="connsiteY29" fmla="*/ 1280318 h 1334901"/>
              <a:gd name="connsiteX30" fmla="*/ 811551 w 910960"/>
              <a:gd name="connsiteY30" fmla="*/ 49704 h 1334901"/>
              <a:gd name="connsiteX31" fmla="*/ 861255 w 910960"/>
              <a:gd name="connsiteY31" fmla="*/ 0 h 1334901"/>
              <a:gd name="connsiteX32" fmla="*/ 910959 w 910960"/>
              <a:gd name="connsiteY32" fmla="*/ 49704 h 1334901"/>
              <a:gd name="connsiteX33" fmla="*/ 861255 w 910960"/>
              <a:gd name="connsiteY33" fmla="*/ 99408 h 1334901"/>
              <a:gd name="connsiteX34" fmla="*/ 811551 w 910960"/>
              <a:gd name="connsiteY34" fmla="*/ 49704 h 1334901"/>
              <a:gd name="connsiteX35" fmla="*/ 811551 w 910960"/>
              <a:gd name="connsiteY35" fmla="*/ 750333 h 1334901"/>
              <a:gd name="connsiteX36" fmla="*/ 861255 w 910960"/>
              <a:gd name="connsiteY36" fmla="*/ 700629 h 1334901"/>
              <a:gd name="connsiteX37" fmla="*/ 910959 w 910960"/>
              <a:gd name="connsiteY37" fmla="*/ 750333 h 1334901"/>
              <a:gd name="connsiteX38" fmla="*/ 861255 w 910960"/>
              <a:gd name="connsiteY38" fmla="*/ 800037 h 1334901"/>
              <a:gd name="connsiteX39" fmla="*/ 811551 w 910960"/>
              <a:gd name="connsiteY39" fmla="*/ 750333 h 1334901"/>
              <a:gd name="connsiteX40" fmla="*/ 541033 w 910960"/>
              <a:gd name="connsiteY40" fmla="*/ 51361 h 1334901"/>
              <a:gd name="connsiteX41" fmla="*/ 590737 w 910960"/>
              <a:gd name="connsiteY41" fmla="*/ 1657 h 1334901"/>
              <a:gd name="connsiteX42" fmla="*/ 640441 w 910960"/>
              <a:gd name="connsiteY42" fmla="*/ 51361 h 1334901"/>
              <a:gd name="connsiteX43" fmla="*/ 590737 w 910960"/>
              <a:gd name="connsiteY43" fmla="*/ 101065 h 1334901"/>
              <a:gd name="connsiteX44" fmla="*/ 541033 w 910960"/>
              <a:gd name="connsiteY44" fmla="*/ 51361 h 1334901"/>
              <a:gd name="connsiteX45" fmla="*/ 541033 w 910960"/>
              <a:gd name="connsiteY45" fmla="*/ 751990 h 1334901"/>
              <a:gd name="connsiteX46" fmla="*/ 590737 w 910960"/>
              <a:gd name="connsiteY46" fmla="*/ 702286 h 1334901"/>
              <a:gd name="connsiteX47" fmla="*/ 640441 w 910960"/>
              <a:gd name="connsiteY47" fmla="*/ 751990 h 1334901"/>
              <a:gd name="connsiteX48" fmla="*/ 590737 w 910960"/>
              <a:gd name="connsiteY48" fmla="*/ 801694 h 1334901"/>
              <a:gd name="connsiteX49" fmla="*/ 541033 w 910960"/>
              <a:gd name="connsiteY49" fmla="*/ 751990 h 1334901"/>
              <a:gd name="connsiteX50" fmla="*/ 541032 w 910960"/>
              <a:gd name="connsiteY50" fmla="*/ 220280 h 1334901"/>
              <a:gd name="connsiteX51" fmla="*/ 590736 w 910960"/>
              <a:gd name="connsiteY51" fmla="*/ 170576 h 1334901"/>
              <a:gd name="connsiteX52" fmla="*/ 640440 w 910960"/>
              <a:gd name="connsiteY52" fmla="*/ 220280 h 1334901"/>
              <a:gd name="connsiteX53" fmla="*/ 590736 w 910960"/>
              <a:gd name="connsiteY53" fmla="*/ 269984 h 1334901"/>
              <a:gd name="connsiteX54" fmla="*/ 541032 w 910960"/>
              <a:gd name="connsiteY54" fmla="*/ 220280 h 1334901"/>
              <a:gd name="connsiteX55" fmla="*/ 541032 w 910960"/>
              <a:gd name="connsiteY55" fmla="*/ 400816 h 1334901"/>
              <a:gd name="connsiteX56" fmla="*/ 590736 w 910960"/>
              <a:gd name="connsiteY56" fmla="*/ 351112 h 1334901"/>
              <a:gd name="connsiteX57" fmla="*/ 640440 w 910960"/>
              <a:gd name="connsiteY57" fmla="*/ 400816 h 1334901"/>
              <a:gd name="connsiteX58" fmla="*/ 590736 w 910960"/>
              <a:gd name="connsiteY58" fmla="*/ 450520 h 1334901"/>
              <a:gd name="connsiteX59" fmla="*/ 541032 w 910960"/>
              <a:gd name="connsiteY59" fmla="*/ 400816 h 1334901"/>
              <a:gd name="connsiteX60" fmla="*/ 541032 w 910960"/>
              <a:gd name="connsiteY60" fmla="*/ 581324 h 1334901"/>
              <a:gd name="connsiteX61" fmla="*/ 590736 w 910960"/>
              <a:gd name="connsiteY61" fmla="*/ 531620 h 1334901"/>
              <a:gd name="connsiteX62" fmla="*/ 640440 w 910960"/>
              <a:gd name="connsiteY62" fmla="*/ 581324 h 1334901"/>
              <a:gd name="connsiteX63" fmla="*/ 590736 w 910960"/>
              <a:gd name="connsiteY63" fmla="*/ 631028 h 1334901"/>
              <a:gd name="connsiteX64" fmla="*/ 541032 w 910960"/>
              <a:gd name="connsiteY64" fmla="*/ 581324 h 1334901"/>
              <a:gd name="connsiteX65" fmla="*/ 541032 w 910960"/>
              <a:gd name="connsiteY65" fmla="*/ 920909 h 1334901"/>
              <a:gd name="connsiteX66" fmla="*/ 590736 w 910960"/>
              <a:gd name="connsiteY66" fmla="*/ 871205 h 1334901"/>
              <a:gd name="connsiteX67" fmla="*/ 640440 w 910960"/>
              <a:gd name="connsiteY67" fmla="*/ 920909 h 1334901"/>
              <a:gd name="connsiteX68" fmla="*/ 590736 w 910960"/>
              <a:gd name="connsiteY68" fmla="*/ 970613 h 1334901"/>
              <a:gd name="connsiteX69" fmla="*/ 541032 w 910960"/>
              <a:gd name="connsiteY69" fmla="*/ 920909 h 1334901"/>
              <a:gd name="connsiteX70" fmla="*/ 541032 w 910960"/>
              <a:gd name="connsiteY70" fmla="*/ 1101445 h 1334901"/>
              <a:gd name="connsiteX71" fmla="*/ 590736 w 910960"/>
              <a:gd name="connsiteY71" fmla="*/ 1051741 h 1334901"/>
              <a:gd name="connsiteX72" fmla="*/ 640440 w 910960"/>
              <a:gd name="connsiteY72" fmla="*/ 1101445 h 1334901"/>
              <a:gd name="connsiteX73" fmla="*/ 590736 w 910960"/>
              <a:gd name="connsiteY73" fmla="*/ 1151149 h 1334901"/>
              <a:gd name="connsiteX74" fmla="*/ 541032 w 910960"/>
              <a:gd name="connsiteY74" fmla="*/ 1101445 h 1334901"/>
              <a:gd name="connsiteX75" fmla="*/ 541032 w 910960"/>
              <a:gd name="connsiteY75" fmla="*/ 1281953 h 1334901"/>
              <a:gd name="connsiteX76" fmla="*/ 590736 w 910960"/>
              <a:gd name="connsiteY76" fmla="*/ 1232249 h 1334901"/>
              <a:gd name="connsiteX77" fmla="*/ 640440 w 910960"/>
              <a:gd name="connsiteY77" fmla="*/ 1281953 h 1334901"/>
              <a:gd name="connsiteX78" fmla="*/ 590736 w 910960"/>
              <a:gd name="connsiteY78" fmla="*/ 1331657 h 1334901"/>
              <a:gd name="connsiteX79" fmla="*/ 541032 w 910960"/>
              <a:gd name="connsiteY79" fmla="*/ 1281953 h 1334901"/>
              <a:gd name="connsiteX80" fmla="*/ 270517 w 910960"/>
              <a:gd name="connsiteY80" fmla="*/ 753594 h 1334901"/>
              <a:gd name="connsiteX81" fmla="*/ 320221 w 910960"/>
              <a:gd name="connsiteY81" fmla="*/ 703890 h 1334901"/>
              <a:gd name="connsiteX82" fmla="*/ 369925 w 910960"/>
              <a:gd name="connsiteY82" fmla="*/ 753594 h 1334901"/>
              <a:gd name="connsiteX83" fmla="*/ 320221 w 910960"/>
              <a:gd name="connsiteY83" fmla="*/ 803298 h 1334901"/>
              <a:gd name="connsiteX84" fmla="*/ 270517 w 910960"/>
              <a:gd name="connsiteY84" fmla="*/ 753594 h 1334901"/>
              <a:gd name="connsiteX85" fmla="*/ 270517 w 910960"/>
              <a:gd name="connsiteY85" fmla="*/ 52965 h 1334901"/>
              <a:gd name="connsiteX86" fmla="*/ 320221 w 910960"/>
              <a:gd name="connsiteY86" fmla="*/ 3261 h 1334901"/>
              <a:gd name="connsiteX87" fmla="*/ 369925 w 910960"/>
              <a:gd name="connsiteY87" fmla="*/ 52965 h 1334901"/>
              <a:gd name="connsiteX88" fmla="*/ 320221 w 910960"/>
              <a:gd name="connsiteY88" fmla="*/ 102669 h 1334901"/>
              <a:gd name="connsiteX89" fmla="*/ 270517 w 910960"/>
              <a:gd name="connsiteY89" fmla="*/ 52965 h 1334901"/>
              <a:gd name="connsiteX90" fmla="*/ 270516 w 910960"/>
              <a:gd name="connsiteY90" fmla="*/ 402432 h 1334901"/>
              <a:gd name="connsiteX91" fmla="*/ 320220 w 910960"/>
              <a:gd name="connsiteY91" fmla="*/ 352728 h 1334901"/>
              <a:gd name="connsiteX92" fmla="*/ 369924 w 910960"/>
              <a:gd name="connsiteY92" fmla="*/ 402432 h 1334901"/>
              <a:gd name="connsiteX93" fmla="*/ 320220 w 910960"/>
              <a:gd name="connsiteY93" fmla="*/ 452136 h 1334901"/>
              <a:gd name="connsiteX94" fmla="*/ 270516 w 910960"/>
              <a:gd name="connsiteY94" fmla="*/ 402432 h 1334901"/>
              <a:gd name="connsiteX95" fmla="*/ 270516 w 910960"/>
              <a:gd name="connsiteY95" fmla="*/ 582944 h 1334901"/>
              <a:gd name="connsiteX96" fmla="*/ 320220 w 910960"/>
              <a:gd name="connsiteY96" fmla="*/ 533240 h 1334901"/>
              <a:gd name="connsiteX97" fmla="*/ 369924 w 910960"/>
              <a:gd name="connsiteY97" fmla="*/ 582944 h 1334901"/>
              <a:gd name="connsiteX98" fmla="*/ 320220 w 910960"/>
              <a:gd name="connsiteY98" fmla="*/ 632648 h 1334901"/>
              <a:gd name="connsiteX99" fmla="*/ 270516 w 910960"/>
              <a:gd name="connsiteY99" fmla="*/ 582944 h 1334901"/>
              <a:gd name="connsiteX100" fmla="*/ 270516 w 910960"/>
              <a:gd name="connsiteY100" fmla="*/ 922527 h 1334901"/>
              <a:gd name="connsiteX101" fmla="*/ 320220 w 910960"/>
              <a:gd name="connsiteY101" fmla="*/ 872823 h 1334901"/>
              <a:gd name="connsiteX102" fmla="*/ 369924 w 910960"/>
              <a:gd name="connsiteY102" fmla="*/ 922527 h 1334901"/>
              <a:gd name="connsiteX103" fmla="*/ 320220 w 910960"/>
              <a:gd name="connsiteY103" fmla="*/ 972231 h 1334901"/>
              <a:gd name="connsiteX104" fmla="*/ 270516 w 910960"/>
              <a:gd name="connsiteY104" fmla="*/ 922527 h 1334901"/>
              <a:gd name="connsiteX105" fmla="*/ 270516 w 910960"/>
              <a:gd name="connsiteY105" fmla="*/ 1103061 h 1334901"/>
              <a:gd name="connsiteX106" fmla="*/ 320221 w 910960"/>
              <a:gd name="connsiteY106" fmla="*/ 1053357 h 1334901"/>
              <a:gd name="connsiteX107" fmla="*/ 369924 w 910960"/>
              <a:gd name="connsiteY107" fmla="*/ 1103061 h 1334901"/>
              <a:gd name="connsiteX108" fmla="*/ 320221 w 910960"/>
              <a:gd name="connsiteY108" fmla="*/ 1152765 h 1334901"/>
              <a:gd name="connsiteX109" fmla="*/ 270516 w 910960"/>
              <a:gd name="connsiteY109" fmla="*/ 1103061 h 1334901"/>
              <a:gd name="connsiteX110" fmla="*/ 270516 w 910960"/>
              <a:gd name="connsiteY110" fmla="*/ 1283573 h 1334901"/>
              <a:gd name="connsiteX111" fmla="*/ 320221 w 910960"/>
              <a:gd name="connsiteY111" fmla="*/ 1233869 h 1334901"/>
              <a:gd name="connsiteX112" fmla="*/ 369924 w 910960"/>
              <a:gd name="connsiteY112" fmla="*/ 1283573 h 1334901"/>
              <a:gd name="connsiteX113" fmla="*/ 320221 w 910960"/>
              <a:gd name="connsiteY113" fmla="*/ 1333277 h 1334901"/>
              <a:gd name="connsiteX114" fmla="*/ 270516 w 910960"/>
              <a:gd name="connsiteY114" fmla="*/ 1283573 h 1334901"/>
              <a:gd name="connsiteX115" fmla="*/ 270516 w 910960"/>
              <a:gd name="connsiteY115" fmla="*/ 221898 h 1334901"/>
              <a:gd name="connsiteX116" fmla="*/ 320220 w 910960"/>
              <a:gd name="connsiteY116" fmla="*/ 172194 h 1334901"/>
              <a:gd name="connsiteX117" fmla="*/ 369924 w 910960"/>
              <a:gd name="connsiteY117" fmla="*/ 221898 h 1334901"/>
              <a:gd name="connsiteX118" fmla="*/ 320220 w 910960"/>
              <a:gd name="connsiteY118" fmla="*/ 271602 h 1334901"/>
              <a:gd name="connsiteX119" fmla="*/ 270516 w 910960"/>
              <a:gd name="connsiteY119" fmla="*/ 221898 h 1334901"/>
              <a:gd name="connsiteX120" fmla="*/ 0 w 910960"/>
              <a:gd name="connsiteY120" fmla="*/ 1285197 h 1334901"/>
              <a:gd name="connsiteX121" fmla="*/ 49704 w 910960"/>
              <a:gd name="connsiteY121" fmla="*/ 1235493 h 1334901"/>
              <a:gd name="connsiteX122" fmla="*/ 99408 w 910960"/>
              <a:gd name="connsiteY122" fmla="*/ 1285197 h 1334901"/>
              <a:gd name="connsiteX123" fmla="*/ 49704 w 910960"/>
              <a:gd name="connsiteY123" fmla="*/ 1334901 h 1334901"/>
              <a:gd name="connsiteX124" fmla="*/ 0 w 910960"/>
              <a:gd name="connsiteY124" fmla="*/ 1285197 h 1334901"/>
              <a:gd name="connsiteX125" fmla="*/ 0 w 910960"/>
              <a:gd name="connsiteY125" fmla="*/ 1104680 h 1334901"/>
              <a:gd name="connsiteX126" fmla="*/ 49704 w 910960"/>
              <a:gd name="connsiteY126" fmla="*/ 1054976 h 1334901"/>
              <a:gd name="connsiteX127" fmla="*/ 99408 w 910960"/>
              <a:gd name="connsiteY127" fmla="*/ 1104680 h 1334901"/>
              <a:gd name="connsiteX128" fmla="*/ 49704 w 910960"/>
              <a:gd name="connsiteY128" fmla="*/ 1154384 h 1334901"/>
              <a:gd name="connsiteX129" fmla="*/ 0 w 910960"/>
              <a:gd name="connsiteY129" fmla="*/ 1104680 h 1334901"/>
              <a:gd name="connsiteX130" fmla="*/ 0 w 910960"/>
              <a:gd name="connsiteY130" fmla="*/ 924163 h 1334901"/>
              <a:gd name="connsiteX131" fmla="*/ 49704 w 910960"/>
              <a:gd name="connsiteY131" fmla="*/ 874459 h 1334901"/>
              <a:gd name="connsiteX132" fmla="*/ 99408 w 910960"/>
              <a:gd name="connsiteY132" fmla="*/ 924163 h 1334901"/>
              <a:gd name="connsiteX133" fmla="*/ 49704 w 910960"/>
              <a:gd name="connsiteY133" fmla="*/ 973867 h 1334901"/>
              <a:gd name="connsiteX134" fmla="*/ 0 w 910960"/>
              <a:gd name="connsiteY134" fmla="*/ 924163 h 1334901"/>
              <a:gd name="connsiteX135" fmla="*/ 0 w 910960"/>
              <a:gd name="connsiteY135" fmla="*/ 755210 h 1334901"/>
              <a:gd name="connsiteX136" fmla="*/ 49704 w 910960"/>
              <a:gd name="connsiteY136" fmla="*/ 705506 h 1334901"/>
              <a:gd name="connsiteX137" fmla="*/ 99408 w 910960"/>
              <a:gd name="connsiteY137" fmla="*/ 755210 h 1334901"/>
              <a:gd name="connsiteX138" fmla="*/ 49704 w 910960"/>
              <a:gd name="connsiteY138" fmla="*/ 804914 h 1334901"/>
              <a:gd name="connsiteX139" fmla="*/ 0 w 910960"/>
              <a:gd name="connsiteY139" fmla="*/ 755210 h 1334901"/>
              <a:gd name="connsiteX140" fmla="*/ 0 w 910960"/>
              <a:gd name="connsiteY140" fmla="*/ 584568 h 1334901"/>
              <a:gd name="connsiteX141" fmla="*/ 49704 w 910960"/>
              <a:gd name="connsiteY141" fmla="*/ 534864 h 1334901"/>
              <a:gd name="connsiteX142" fmla="*/ 99408 w 910960"/>
              <a:gd name="connsiteY142" fmla="*/ 584568 h 1334901"/>
              <a:gd name="connsiteX143" fmla="*/ 49704 w 910960"/>
              <a:gd name="connsiteY143" fmla="*/ 634272 h 1334901"/>
              <a:gd name="connsiteX144" fmla="*/ 0 w 910960"/>
              <a:gd name="connsiteY144" fmla="*/ 584568 h 1334901"/>
              <a:gd name="connsiteX145" fmla="*/ 0 w 910960"/>
              <a:gd name="connsiteY145" fmla="*/ 404051 h 1334901"/>
              <a:gd name="connsiteX146" fmla="*/ 49704 w 910960"/>
              <a:gd name="connsiteY146" fmla="*/ 354347 h 1334901"/>
              <a:gd name="connsiteX147" fmla="*/ 99408 w 910960"/>
              <a:gd name="connsiteY147" fmla="*/ 404051 h 1334901"/>
              <a:gd name="connsiteX148" fmla="*/ 49704 w 910960"/>
              <a:gd name="connsiteY148" fmla="*/ 453755 h 1334901"/>
              <a:gd name="connsiteX149" fmla="*/ 0 w 910960"/>
              <a:gd name="connsiteY149" fmla="*/ 404051 h 1334901"/>
              <a:gd name="connsiteX150" fmla="*/ 0 w 910960"/>
              <a:gd name="connsiteY150" fmla="*/ 223534 h 1334901"/>
              <a:gd name="connsiteX151" fmla="*/ 49704 w 910960"/>
              <a:gd name="connsiteY151" fmla="*/ 173830 h 1334901"/>
              <a:gd name="connsiteX152" fmla="*/ 99408 w 910960"/>
              <a:gd name="connsiteY152" fmla="*/ 223534 h 1334901"/>
              <a:gd name="connsiteX153" fmla="*/ 49704 w 910960"/>
              <a:gd name="connsiteY153" fmla="*/ 273238 h 1334901"/>
              <a:gd name="connsiteX154" fmla="*/ 0 w 910960"/>
              <a:gd name="connsiteY154" fmla="*/ 223534 h 1334901"/>
              <a:gd name="connsiteX155" fmla="*/ 0 w 910960"/>
              <a:gd name="connsiteY155" fmla="*/ 54581 h 1334901"/>
              <a:gd name="connsiteX156" fmla="*/ 49704 w 910960"/>
              <a:gd name="connsiteY156" fmla="*/ 4877 h 1334901"/>
              <a:gd name="connsiteX157" fmla="*/ 99408 w 910960"/>
              <a:gd name="connsiteY157" fmla="*/ 54581 h 1334901"/>
              <a:gd name="connsiteX158" fmla="*/ 49704 w 910960"/>
              <a:gd name="connsiteY158" fmla="*/ 104285 h 1334901"/>
              <a:gd name="connsiteX159" fmla="*/ 0 w 910960"/>
              <a:gd name="connsiteY159" fmla="*/ 54581 h 1334901"/>
            </a:gdLst>
            <a:rect l="l" t="t" r="r" b="b"/>
            <a:pathLst>
              <a:path w="910960" h="1334901">
                <a:moveTo>
                  <a:pt x="811552" y="218653"/>
                </a:moveTo>
                <a:cubicBezTo>
                  <a:pt x="811552" y="191202"/>
                  <a:pt x="833805" y="168949"/>
                  <a:pt x="861256" y="168949"/>
                </a:cubicBezTo>
                <a:cubicBezTo>
                  <a:pt x="888707" y="168949"/>
                  <a:pt x="910960" y="191202"/>
                  <a:pt x="910960" y="218653"/>
                </a:cubicBezTo>
                <a:cubicBezTo>
                  <a:pt x="910960" y="246104"/>
                  <a:pt x="888707" y="268357"/>
                  <a:pt x="861256" y="268357"/>
                </a:cubicBezTo>
                <a:cubicBezTo>
                  <a:pt x="833805" y="268357"/>
                  <a:pt x="811552" y="246104"/>
                  <a:pt x="811552" y="218653"/>
                </a:cubicBezTo>
                <a:close/>
                <a:moveTo>
                  <a:pt x="811552" y="399186"/>
                </a:moveTo>
                <a:cubicBezTo>
                  <a:pt x="811552" y="371735"/>
                  <a:pt x="833805" y="349482"/>
                  <a:pt x="861256" y="349482"/>
                </a:cubicBezTo>
                <a:cubicBezTo>
                  <a:pt x="888707" y="349482"/>
                  <a:pt x="910960" y="371735"/>
                  <a:pt x="910960" y="399186"/>
                </a:cubicBezTo>
                <a:cubicBezTo>
                  <a:pt x="910960" y="426637"/>
                  <a:pt x="888707" y="448890"/>
                  <a:pt x="861256" y="448890"/>
                </a:cubicBezTo>
                <a:cubicBezTo>
                  <a:pt x="833805" y="448890"/>
                  <a:pt x="811552" y="426637"/>
                  <a:pt x="811552" y="399186"/>
                </a:cubicBezTo>
                <a:close/>
                <a:moveTo>
                  <a:pt x="811552" y="579689"/>
                </a:moveTo>
                <a:cubicBezTo>
                  <a:pt x="811552" y="552238"/>
                  <a:pt x="833805" y="529985"/>
                  <a:pt x="861256" y="529985"/>
                </a:cubicBezTo>
                <a:cubicBezTo>
                  <a:pt x="888707" y="529985"/>
                  <a:pt x="910960" y="552238"/>
                  <a:pt x="910960" y="579689"/>
                </a:cubicBezTo>
                <a:cubicBezTo>
                  <a:pt x="910960" y="607140"/>
                  <a:pt x="888707" y="629393"/>
                  <a:pt x="861256" y="629393"/>
                </a:cubicBezTo>
                <a:cubicBezTo>
                  <a:pt x="833805" y="629393"/>
                  <a:pt x="811552" y="607140"/>
                  <a:pt x="811552" y="579689"/>
                </a:cubicBezTo>
                <a:close/>
                <a:moveTo>
                  <a:pt x="811552" y="919282"/>
                </a:moveTo>
                <a:cubicBezTo>
                  <a:pt x="811552" y="891831"/>
                  <a:pt x="833805" y="869578"/>
                  <a:pt x="861256" y="869578"/>
                </a:cubicBezTo>
                <a:cubicBezTo>
                  <a:pt x="888707" y="869578"/>
                  <a:pt x="910960" y="891831"/>
                  <a:pt x="910960" y="919282"/>
                </a:cubicBezTo>
                <a:cubicBezTo>
                  <a:pt x="910960" y="946733"/>
                  <a:pt x="888707" y="968986"/>
                  <a:pt x="861256" y="968986"/>
                </a:cubicBezTo>
                <a:cubicBezTo>
                  <a:pt x="833805" y="968986"/>
                  <a:pt x="811552" y="946733"/>
                  <a:pt x="811552" y="919282"/>
                </a:cubicBezTo>
                <a:close/>
                <a:moveTo>
                  <a:pt x="811552" y="1099815"/>
                </a:moveTo>
                <a:cubicBezTo>
                  <a:pt x="811552" y="1072364"/>
                  <a:pt x="833805" y="1050111"/>
                  <a:pt x="861256" y="1050111"/>
                </a:cubicBezTo>
                <a:cubicBezTo>
                  <a:pt x="888707" y="1050111"/>
                  <a:pt x="910960" y="1072364"/>
                  <a:pt x="910960" y="1099815"/>
                </a:cubicBezTo>
                <a:cubicBezTo>
                  <a:pt x="910960" y="1127266"/>
                  <a:pt x="888707" y="1149519"/>
                  <a:pt x="861256" y="1149519"/>
                </a:cubicBezTo>
                <a:cubicBezTo>
                  <a:pt x="833805" y="1149519"/>
                  <a:pt x="811552" y="1127266"/>
                  <a:pt x="811552" y="1099815"/>
                </a:cubicBezTo>
                <a:close/>
                <a:moveTo>
                  <a:pt x="811552" y="1280318"/>
                </a:moveTo>
                <a:cubicBezTo>
                  <a:pt x="811552" y="1252867"/>
                  <a:pt x="833805" y="1230614"/>
                  <a:pt x="861256" y="1230614"/>
                </a:cubicBezTo>
                <a:cubicBezTo>
                  <a:pt x="888707" y="1230614"/>
                  <a:pt x="910960" y="1252867"/>
                  <a:pt x="910960" y="1280318"/>
                </a:cubicBezTo>
                <a:cubicBezTo>
                  <a:pt x="910960" y="1307769"/>
                  <a:pt x="888707" y="1330022"/>
                  <a:pt x="861256" y="1330022"/>
                </a:cubicBezTo>
                <a:cubicBezTo>
                  <a:pt x="833805" y="1330022"/>
                  <a:pt x="811552" y="1307769"/>
                  <a:pt x="811552" y="1280318"/>
                </a:cubicBezTo>
                <a:close/>
                <a:moveTo>
                  <a:pt x="811551" y="49704"/>
                </a:moveTo>
                <a:cubicBezTo>
                  <a:pt x="811551" y="22253"/>
                  <a:pt x="833804" y="0"/>
                  <a:pt x="861255" y="0"/>
                </a:cubicBezTo>
                <a:cubicBezTo>
                  <a:pt x="888706" y="0"/>
                  <a:pt x="910959" y="22253"/>
                  <a:pt x="910959" y="49704"/>
                </a:cubicBezTo>
                <a:cubicBezTo>
                  <a:pt x="910959" y="77155"/>
                  <a:pt x="888706" y="99408"/>
                  <a:pt x="861255" y="99408"/>
                </a:cubicBezTo>
                <a:cubicBezTo>
                  <a:pt x="833804" y="99408"/>
                  <a:pt x="811551" y="77155"/>
                  <a:pt x="811551" y="49704"/>
                </a:cubicBezTo>
                <a:close/>
                <a:moveTo>
                  <a:pt x="811551" y="750333"/>
                </a:moveTo>
                <a:cubicBezTo>
                  <a:pt x="811551" y="722882"/>
                  <a:pt x="833804" y="700629"/>
                  <a:pt x="861255" y="700629"/>
                </a:cubicBezTo>
                <a:cubicBezTo>
                  <a:pt x="888706" y="700629"/>
                  <a:pt x="910959" y="722882"/>
                  <a:pt x="910959" y="750333"/>
                </a:cubicBezTo>
                <a:cubicBezTo>
                  <a:pt x="910959" y="777784"/>
                  <a:pt x="888706" y="800037"/>
                  <a:pt x="861255" y="800037"/>
                </a:cubicBezTo>
                <a:cubicBezTo>
                  <a:pt x="833804" y="800037"/>
                  <a:pt x="811551" y="777784"/>
                  <a:pt x="811551" y="750333"/>
                </a:cubicBezTo>
                <a:close/>
                <a:moveTo>
                  <a:pt x="541033" y="51361"/>
                </a:moveTo>
                <a:cubicBezTo>
                  <a:pt x="541033" y="23910"/>
                  <a:pt x="563286" y="1657"/>
                  <a:pt x="590737" y="1657"/>
                </a:cubicBezTo>
                <a:cubicBezTo>
                  <a:pt x="618188" y="1657"/>
                  <a:pt x="640441" y="23910"/>
                  <a:pt x="640441" y="51361"/>
                </a:cubicBezTo>
                <a:cubicBezTo>
                  <a:pt x="640441" y="78812"/>
                  <a:pt x="618188" y="101065"/>
                  <a:pt x="590737" y="101065"/>
                </a:cubicBezTo>
                <a:cubicBezTo>
                  <a:pt x="563286" y="101065"/>
                  <a:pt x="541033" y="78812"/>
                  <a:pt x="541033" y="51361"/>
                </a:cubicBezTo>
                <a:close/>
                <a:moveTo>
                  <a:pt x="541033" y="751990"/>
                </a:moveTo>
                <a:cubicBezTo>
                  <a:pt x="541033" y="724539"/>
                  <a:pt x="563286" y="702286"/>
                  <a:pt x="590737" y="702286"/>
                </a:cubicBezTo>
                <a:cubicBezTo>
                  <a:pt x="618188" y="702286"/>
                  <a:pt x="640441" y="724539"/>
                  <a:pt x="640441" y="751990"/>
                </a:cubicBezTo>
                <a:cubicBezTo>
                  <a:pt x="640441" y="779441"/>
                  <a:pt x="618188" y="801694"/>
                  <a:pt x="590737" y="801694"/>
                </a:cubicBezTo>
                <a:cubicBezTo>
                  <a:pt x="563286" y="801694"/>
                  <a:pt x="541033" y="779441"/>
                  <a:pt x="541033" y="751990"/>
                </a:cubicBezTo>
                <a:close/>
                <a:moveTo>
                  <a:pt x="541032" y="220280"/>
                </a:moveTo>
                <a:cubicBezTo>
                  <a:pt x="541032" y="192829"/>
                  <a:pt x="563285" y="170576"/>
                  <a:pt x="590736" y="170576"/>
                </a:cubicBezTo>
                <a:cubicBezTo>
                  <a:pt x="618187" y="170576"/>
                  <a:pt x="640440" y="192829"/>
                  <a:pt x="640440" y="220280"/>
                </a:cubicBezTo>
                <a:cubicBezTo>
                  <a:pt x="640440" y="247731"/>
                  <a:pt x="618187" y="269984"/>
                  <a:pt x="590736" y="269984"/>
                </a:cubicBezTo>
                <a:cubicBezTo>
                  <a:pt x="563285" y="269984"/>
                  <a:pt x="541032" y="247731"/>
                  <a:pt x="541032" y="220280"/>
                </a:cubicBezTo>
                <a:close/>
                <a:moveTo>
                  <a:pt x="541032" y="400816"/>
                </a:moveTo>
                <a:cubicBezTo>
                  <a:pt x="541032" y="373365"/>
                  <a:pt x="563285" y="351112"/>
                  <a:pt x="590736" y="351112"/>
                </a:cubicBezTo>
                <a:cubicBezTo>
                  <a:pt x="618187" y="351112"/>
                  <a:pt x="640440" y="373365"/>
                  <a:pt x="640440" y="400816"/>
                </a:cubicBezTo>
                <a:cubicBezTo>
                  <a:pt x="640440" y="428267"/>
                  <a:pt x="618187" y="450520"/>
                  <a:pt x="590736" y="450520"/>
                </a:cubicBezTo>
                <a:cubicBezTo>
                  <a:pt x="563285" y="450520"/>
                  <a:pt x="541032" y="428267"/>
                  <a:pt x="541032" y="400816"/>
                </a:cubicBezTo>
                <a:close/>
                <a:moveTo>
                  <a:pt x="541032" y="581324"/>
                </a:moveTo>
                <a:cubicBezTo>
                  <a:pt x="541032" y="553873"/>
                  <a:pt x="563285" y="531620"/>
                  <a:pt x="590736" y="531620"/>
                </a:cubicBezTo>
                <a:cubicBezTo>
                  <a:pt x="618187" y="531620"/>
                  <a:pt x="640440" y="553873"/>
                  <a:pt x="640440" y="581324"/>
                </a:cubicBezTo>
                <a:cubicBezTo>
                  <a:pt x="640440" y="608775"/>
                  <a:pt x="618187" y="631028"/>
                  <a:pt x="590736" y="631028"/>
                </a:cubicBezTo>
                <a:cubicBezTo>
                  <a:pt x="563285" y="631028"/>
                  <a:pt x="541032" y="608775"/>
                  <a:pt x="541032" y="581324"/>
                </a:cubicBezTo>
                <a:close/>
                <a:moveTo>
                  <a:pt x="541032" y="920909"/>
                </a:moveTo>
                <a:cubicBezTo>
                  <a:pt x="541032" y="893458"/>
                  <a:pt x="563285" y="871205"/>
                  <a:pt x="590736" y="871205"/>
                </a:cubicBezTo>
                <a:cubicBezTo>
                  <a:pt x="618187" y="871205"/>
                  <a:pt x="640440" y="893458"/>
                  <a:pt x="640440" y="920909"/>
                </a:cubicBezTo>
                <a:cubicBezTo>
                  <a:pt x="640440" y="948360"/>
                  <a:pt x="618187" y="970613"/>
                  <a:pt x="590736" y="970613"/>
                </a:cubicBezTo>
                <a:cubicBezTo>
                  <a:pt x="563285" y="970613"/>
                  <a:pt x="541032" y="948360"/>
                  <a:pt x="541032" y="920909"/>
                </a:cubicBezTo>
                <a:close/>
                <a:moveTo>
                  <a:pt x="541032" y="1101445"/>
                </a:moveTo>
                <a:cubicBezTo>
                  <a:pt x="541032" y="1073994"/>
                  <a:pt x="563285" y="1051741"/>
                  <a:pt x="590736" y="1051741"/>
                </a:cubicBezTo>
                <a:cubicBezTo>
                  <a:pt x="618187" y="1051741"/>
                  <a:pt x="640440" y="1073994"/>
                  <a:pt x="640440" y="1101445"/>
                </a:cubicBezTo>
                <a:cubicBezTo>
                  <a:pt x="640440" y="1128896"/>
                  <a:pt x="618187" y="1151149"/>
                  <a:pt x="590736" y="1151149"/>
                </a:cubicBezTo>
                <a:cubicBezTo>
                  <a:pt x="563285" y="1151149"/>
                  <a:pt x="541032" y="1128896"/>
                  <a:pt x="541032" y="1101445"/>
                </a:cubicBezTo>
                <a:close/>
                <a:moveTo>
                  <a:pt x="541032" y="1281953"/>
                </a:moveTo>
                <a:cubicBezTo>
                  <a:pt x="541032" y="1254502"/>
                  <a:pt x="563285" y="1232249"/>
                  <a:pt x="590736" y="1232249"/>
                </a:cubicBezTo>
                <a:cubicBezTo>
                  <a:pt x="618187" y="1232249"/>
                  <a:pt x="640440" y="1254502"/>
                  <a:pt x="640440" y="1281953"/>
                </a:cubicBezTo>
                <a:cubicBezTo>
                  <a:pt x="640440" y="1309404"/>
                  <a:pt x="618187" y="1331657"/>
                  <a:pt x="590736" y="1331657"/>
                </a:cubicBezTo>
                <a:cubicBezTo>
                  <a:pt x="563285" y="1331657"/>
                  <a:pt x="541032" y="1309404"/>
                  <a:pt x="541032" y="1281953"/>
                </a:cubicBezTo>
                <a:close/>
                <a:moveTo>
                  <a:pt x="270517" y="753594"/>
                </a:moveTo>
                <a:cubicBezTo>
                  <a:pt x="270517" y="726143"/>
                  <a:pt x="292770" y="703890"/>
                  <a:pt x="320221" y="703890"/>
                </a:cubicBezTo>
                <a:cubicBezTo>
                  <a:pt x="347672" y="703890"/>
                  <a:pt x="369925" y="726143"/>
                  <a:pt x="369925" y="753594"/>
                </a:cubicBezTo>
                <a:cubicBezTo>
                  <a:pt x="369925" y="781045"/>
                  <a:pt x="347672" y="803298"/>
                  <a:pt x="320221" y="803298"/>
                </a:cubicBezTo>
                <a:cubicBezTo>
                  <a:pt x="292770" y="803298"/>
                  <a:pt x="270517" y="781045"/>
                  <a:pt x="270517" y="753594"/>
                </a:cubicBezTo>
                <a:close/>
                <a:moveTo>
                  <a:pt x="270517" y="52965"/>
                </a:moveTo>
                <a:cubicBezTo>
                  <a:pt x="270517" y="25514"/>
                  <a:pt x="292770" y="3261"/>
                  <a:pt x="320221" y="3261"/>
                </a:cubicBezTo>
                <a:cubicBezTo>
                  <a:pt x="347672" y="3261"/>
                  <a:pt x="369925" y="25514"/>
                  <a:pt x="369925" y="52965"/>
                </a:cubicBezTo>
                <a:cubicBezTo>
                  <a:pt x="369925" y="80416"/>
                  <a:pt x="347672" y="102669"/>
                  <a:pt x="320221" y="102669"/>
                </a:cubicBezTo>
                <a:cubicBezTo>
                  <a:pt x="292770" y="102669"/>
                  <a:pt x="270517" y="80416"/>
                  <a:pt x="270517" y="52965"/>
                </a:cubicBezTo>
                <a:close/>
                <a:moveTo>
                  <a:pt x="270516" y="402432"/>
                </a:moveTo>
                <a:cubicBezTo>
                  <a:pt x="270516" y="374981"/>
                  <a:pt x="292769" y="352728"/>
                  <a:pt x="320220" y="352728"/>
                </a:cubicBezTo>
                <a:cubicBezTo>
                  <a:pt x="347671" y="352728"/>
                  <a:pt x="369924" y="374981"/>
                  <a:pt x="369924" y="402432"/>
                </a:cubicBezTo>
                <a:cubicBezTo>
                  <a:pt x="369924" y="429883"/>
                  <a:pt x="347671" y="452136"/>
                  <a:pt x="320220" y="452136"/>
                </a:cubicBezTo>
                <a:cubicBezTo>
                  <a:pt x="292769" y="452136"/>
                  <a:pt x="270516" y="429883"/>
                  <a:pt x="270516" y="402432"/>
                </a:cubicBezTo>
                <a:close/>
                <a:moveTo>
                  <a:pt x="270516" y="582944"/>
                </a:moveTo>
                <a:cubicBezTo>
                  <a:pt x="270516" y="555493"/>
                  <a:pt x="292769" y="533240"/>
                  <a:pt x="320220" y="533240"/>
                </a:cubicBezTo>
                <a:cubicBezTo>
                  <a:pt x="347671" y="533240"/>
                  <a:pt x="369924" y="555493"/>
                  <a:pt x="369924" y="582944"/>
                </a:cubicBezTo>
                <a:cubicBezTo>
                  <a:pt x="369924" y="610395"/>
                  <a:pt x="347671" y="632648"/>
                  <a:pt x="320220" y="632648"/>
                </a:cubicBezTo>
                <a:cubicBezTo>
                  <a:pt x="292769" y="632648"/>
                  <a:pt x="270516" y="610395"/>
                  <a:pt x="270516" y="582944"/>
                </a:cubicBezTo>
                <a:close/>
                <a:moveTo>
                  <a:pt x="270516" y="922527"/>
                </a:moveTo>
                <a:cubicBezTo>
                  <a:pt x="270516" y="895076"/>
                  <a:pt x="292769" y="872823"/>
                  <a:pt x="320220" y="872823"/>
                </a:cubicBezTo>
                <a:cubicBezTo>
                  <a:pt x="347671" y="872823"/>
                  <a:pt x="369924" y="895076"/>
                  <a:pt x="369924" y="922527"/>
                </a:cubicBezTo>
                <a:cubicBezTo>
                  <a:pt x="369924" y="949978"/>
                  <a:pt x="347671" y="972231"/>
                  <a:pt x="320220" y="972231"/>
                </a:cubicBezTo>
                <a:cubicBezTo>
                  <a:pt x="292769" y="972231"/>
                  <a:pt x="270516" y="949978"/>
                  <a:pt x="270516" y="922527"/>
                </a:cubicBezTo>
                <a:close/>
                <a:moveTo>
                  <a:pt x="270516" y="1103061"/>
                </a:moveTo>
                <a:cubicBezTo>
                  <a:pt x="270516" y="1075610"/>
                  <a:pt x="292769" y="1053357"/>
                  <a:pt x="320221" y="1053357"/>
                </a:cubicBezTo>
                <a:cubicBezTo>
                  <a:pt x="347671" y="1053357"/>
                  <a:pt x="369924" y="1075610"/>
                  <a:pt x="369924" y="1103061"/>
                </a:cubicBezTo>
                <a:cubicBezTo>
                  <a:pt x="369924" y="1130512"/>
                  <a:pt x="347671" y="1152765"/>
                  <a:pt x="320221" y="1152765"/>
                </a:cubicBezTo>
                <a:cubicBezTo>
                  <a:pt x="292769" y="1152765"/>
                  <a:pt x="270516" y="1130512"/>
                  <a:pt x="270516" y="1103061"/>
                </a:cubicBezTo>
                <a:close/>
                <a:moveTo>
                  <a:pt x="270516" y="1283573"/>
                </a:moveTo>
                <a:cubicBezTo>
                  <a:pt x="270516" y="1256122"/>
                  <a:pt x="292769" y="1233869"/>
                  <a:pt x="320221" y="1233869"/>
                </a:cubicBezTo>
                <a:cubicBezTo>
                  <a:pt x="347672" y="1233869"/>
                  <a:pt x="369924" y="1256122"/>
                  <a:pt x="369924" y="1283573"/>
                </a:cubicBezTo>
                <a:cubicBezTo>
                  <a:pt x="369924" y="1311024"/>
                  <a:pt x="347672" y="1333277"/>
                  <a:pt x="320221" y="1333277"/>
                </a:cubicBezTo>
                <a:cubicBezTo>
                  <a:pt x="292769" y="1333277"/>
                  <a:pt x="270516" y="1311024"/>
                  <a:pt x="270516" y="1283573"/>
                </a:cubicBezTo>
                <a:close/>
                <a:moveTo>
                  <a:pt x="270516" y="221898"/>
                </a:moveTo>
                <a:cubicBezTo>
                  <a:pt x="270516" y="194447"/>
                  <a:pt x="292769" y="172194"/>
                  <a:pt x="320220" y="172194"/>
                </a:cubicBezTo>
                <a:cubicBezTo>
                  <a:pt x="347671" y="172194"/>
                  <a:pt x="369924" y="194447"/>
                  <a:pt x="369924" y="221898"/>
                </a:cubicBezTo>
                <a:cubicBezTo>
                  <a:pt x="369924" y="249349"/>
                  <a:pt x="347671" y="271602"/>
                  <a:pt x="320220" y="271602"/>
                </a:cubicBezTo>
                <a:cubicBezTo>
                  <a:pt x="292769" y="271602"/>
                  <a:pt x="270516" y="249349"/>
                  <a:pt x="270516" y="221898"/>
                </a:cubicBezTo>
                <a:close/>
                <a:moveTo>
                  <a:pt x="0" y="1285197"/>
                </a:moveTo>
                <a:cubicBezTo>
                  <a:pt x="0" y="1257746"/>
                  <a:pt x="22253" y="1235493"/>
                  <a:pt x="49704" y="1235493"/>
                </a:cubicBezTo>
                <a:cubicBezTo>
                  <a:pt x="77155" y="1235493"/>
                  <a:pt x="99408" y="1257746"/>
                  <a:pt x="99408" y="1285197"/>
                </a:cubicBezTo>
                <a:cubicBezTo>
                  <a:pt x="99408" y="1312648"/>
                  <a:pt x="77155" y="1334901"/>
                  <a:pt x="49704" y="1334901"/>
                </a:cubicBezTo>
                <a:cubicBezTo>
                  <a:pt x="22253" y="1334901"/>
                  <a:pt x="0" y="1312648"/>
                  <a:pt x="0" y="1285197"/>
                </a:cubicBezTo>
                <a:close/>
                <a:moveTo>
                  <a:pt x="0" y="1104680"/>
                </a:moveTo>
                <a:cubicBezTo>
                  <a:pt x="0" y="1077229"/>
                  <a:pt x="22253" y="1054976"/>
                  <a:pt x="49704" y="1054976"/>
                </a:cubicBezTo>
                <a:cubicBezTo>
                  <a:pt x="77155" y="1054976"/>
                  <a:pt x="99408" y="1077229"/>
                  <a:pt x="99408" y="1104680"/>
                </a:cubicBezTo>
                <a:cubicBezTo>
                  <a:pt x="99408" y="1132131"/>
                  <a:pt x="77155" y="1154384"/>
                  <a:pt x="49704" y="1154384"/>
                </a:cubicBezTo>
                <a:cubicBezTo>
                  <a:pt x="22253" y="1154384"/>
                  <a:pt x="0" y="1132131"/>
                  <a:pt x="0" y="1104680"/>
                </a:cubicBezTo>
                <a:close/>
                <a:moveTo>
                  <a:pt x="0" y="924163"/>
                </a:moveTo>
                <a:cubicBezTo>
                  <a:pt x="0" y="896712"/>
                  <a:pt x="22253" y="874459"/>
                  <a:pt x="49704" y="874459"/>
                </a:cubicBezTo>
                <a:cubicBezTo>
                  <a:pt x="77155" y="874459"/>
                  <a:pt x="99408" y="896712"/>
                  <a:pt x="99408" y="924163"/>
                </a:cubicBezTo>
                <a:cubicBezTo>
                  <a:pt x="99408" y="951614"/>
                  <a:pt x="77155" y="973867"/>
                  <a:pt x="49704" y="973867"/>
                </a:cubicBezTo>
                <a:cubicBezTo>
                  <a:pt x="22253" y="973867"/>
                  <a:pt x="0" y="951614"/>
                  <a:pt x="0" y="924163"/>
                </a:cubicBezTo>
                <a:close/>
                <a:moveTo>
                  <a:pt x="0" y="755210"/>
                </a:moveTo>
                <a:cubicBezTo>
                  <a:pt x="0" y="727759"/>
                  <a:pt x="22253" y="705506"/>
                  <a:pt x="49704" y="705506"/>
                </a:cubicBezTo>
                <a:cubicBezTo>
                  <a:pt x="77155" y="705506"/>
                  <a:pt x="99408" y="727759"/>
                  <a:pt x="99408" y="755210"/>
                </a:cubicBezTo>
                <a:cubicBezTo>
                  <a:pt x="99408" y="782661"/>
                  <a:pt x="77155" y="804914"/>
                  <a:pt x="49704" y="804914"/>
                </a:cubicBezTo>
                <a:cubicBezTo>
                  <a:pt x="22253" y="804914"/>
                  <a:pt x="0" y="782661"/>
                  <a:pt x="0" y="755210"/>
                </a:cubicBezTo>
                <a:close/>
                <a:moveTo>
                  <a:pt x="0" y="584568"/>
                </a:moveTo>
                <a:cubicBezTo>
                  <a:pt x="0" y="557117"/>
                  <a:pt x="22253" y="534864"/>
                  <a:pt x="49704" y="534864"/>
                </a:cubicBezTo>
                <a:cubicBezTo>
                  <a:pt x="77155" y="534864"/>
                  <a:pt x="99408" y="557117"/>
                  <a:pt x="99408" y="584568"/>
                </a:cubicBezTo>
                <a:cubicBezTo>
                  <a:pt x="99408" y="612019"/>
                  <a:pt x="77155" y="634272"/>
                  <a:pt x="49704" y="634272"/>
                </a:cubicBezTo>
                <a:cubicBezTo>
                  <a:pt x="22253" y="634272"/>
                  <a:pt x="0" y="612019"/>
                  <a:pt x="0" y="584568"/>
                </a:cubicBezTo>
                <a:close/>
                <a:moveTo>
                  <a:pt x="0" y="404051"/>
                </a:moveTo>
                <a:cubicBezTo>
                  <a:pt x="0" y="376600"/>
                  <a:pt x="22253" y="354347"/>
                  <a:pt x="49704" y="354347"/>
                </a:cubicBezTo>
                <a:cubicBezTo>
                  <a:pt x="77155" y="354347"/>
                  <a:pt x="99408" y="376600"/>
                  <a:pt x="99408" y="404051"/>
                </a:cubicBezTo>
                <a:cubicBezTo>
                  <a:pt x="99408" y="431502"/>
                  <a:pt x="77155" y="453755"/>
                  <a:pt x="49704" y="453755"/>
                </a:cubicBezTo>
                <a:cubicBezTo>
                  <a:pt x="22253" y="453755"/>
                  <a:pt x="0" y="431502"/>
                  <a:pt x="0" y="404051"/>
                </a:cubicBezTo>
                <a:close/>
                <a:moveTo>
                  <a:pt x="0" y="223534"/>
                </a:moveTo>
                <a:cubicBezTo>
                  <a:pt x="0" y="196083"/>
                  <a:pt x="22253" y="173830"/>
                  <a:pt x="49704" y="173830"/>
                </a:cubicBezTo>
                <a:cubicBezTo>
                  <a:pt x="77155" y="173830"/>
                  <a:pt x="99408" y="196083"/>
                  <a:pt x="99408" y="223534"/>
                </a:cubicBezTo>
                <a:cubicBezTo>
                  <a:pt x="99408" y="250985"/>
                  <a:pt x="77155" y="273238"/>
                  <a:pt x="49704" y="273238"/>
                </a:cubicBezTo>
                <a:cubicBezTo>
                  <a:pt x="22253" y="273238"/>
                  <a:pt x="0" y="250985"/>
                  <a:pt x="0" y="223534"/>
                </a:cubicBezTo>
                <a:close/>
                <a:moveTo>
                  <a:pt x="0" y="54581"/>
                </a:moveTo>
                <a:cubicBezTo>
                  <a:pt x="0" y="27130"/>
                  <a:pt x="22253" y="4877"/>
                  <a:pt x="49704" y="4877"/>
                </a:cubicBezTo>
                <a:cubicBezTo>
                  <a:pt x="77155" y="4877"/>
                  <a:pt x="99408" y="27130"/>
                  <a:pt x="99408" y="54581"/>
                </a:cubicBezTo>
                <a:cubicBezTo>
                  <a:pt x="99408" y="82032"/>
                  <a:pt x="77155" y="104285"/>
                  <a:pt x="49704" y="104285"/>
                </a:cubicBezTo>
                <a:cubicBezTo>
                  <a:pt x="22253" y="104285"/>
                  <a:pt x="0" y="82032"/>
                  <a:pt x="0" y="5458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0" y="-45299"/>
            <a:ext cx="1404978" cy="1099913"/>
          </a:xfrm>
          <a:custGeom>
            <a:avLst/>
            <a:gdLst>
              <a:gd name="connsiteX0" fmla="*/ 860461 w 1404978"/>
              <a:gd name="connsiteY0" fmla="*/ 0 h 1099913"/>
              <a:gd name="connsiteX1" fmla="*/ 1404978 w 1404978"/>
              <a:gd name="connsiteY1" fmla="*/ 0 h 1099913"/>
              <a:gd name="connsiteX2" fmla="*/ 1367330 w 1404978"/>
              <a:gd name="connsiteY2" fmla="*/ 78152 h 1099913"/>
              <a:gd name="connsiteX3" fmla="*/ 181010 w 1404978"/>
              <a:gd name="connsiteY3" fmla="*/ 1053371 h 1099913"/>
              <a:gd name="connsiteX4" fmla="*/ 0 w 1404978"/>
              <a:gd name="connsiteY4" fmla="*/ 1099913 h 1099913"/>
              <a:gd name="connsiteX5" fmla="*/ 0 w 1404978"/>
              <a:gd name="connsiteY5" fmla="*/ 612914 h 1099913"/>
              <a:gd name="connsiteX6" fmla="*/ 40615 w 1404978"/>
              <a:gd name="connsiteY6" fmla="*/ 602471 h 1099913"/>
              <a:gd name="connsiteX7" fmla="*/ 783549 w 1404978"/>
              <a:gd name="connsiteY7" fmla="*/ 102853 h 1099913"/>
            </a:gdLst>
            <a:rect l="l" t="t" r="r" b="b"/>
            <a:pathLst>
              <a:path w="1404978" h="1099913">
                <a:moveTo>
                  <a:pt x="860461" y="0"/>
                </a:moveTo>
                <a:lnTo>
                  <a:pt x="1404978" y="0"/>
                </a:lnTo>
                <a:lnTo>
                  <a:pt x="1367330" y="78152"/>
                </a:lnTo>
                <a:cubicBezTo>
                  <a:pt x="1116268" y="540316"/>
                  <a:pt x="691681" y="894536"/>
                  <a:pt x="181010" y="1053371"/>
                </a:cubicBezTo>
                <a:lnTo>
                  <a:pt x="0" y="1099913"/>
                </a:lnTo>
                <a:lnTo>
                  <a:pt x="0" y="612914"/>
                </a:lnTo>
                <a:lnTo>
                  <a:pt x="40615" y="602471"/>
                </a:lnTo>
                <a:cubicBezTo>
                  <a:pt x="334916" y="510934"/>
                  <a:pt x="592009" y="334946"/>
                  <a:pt x="783549" y="102853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0">
            <a:off x="0" y="5507260"/>
            <a:ext cx="12192000" cy="1350739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0" y="5340434"/>
            <a:ext cx="12192000" cy="1517566"/>
          </a:xfrm>
          <a:custGeom>
            <a:avLst/>
            <a:gdLst>
              <a:gd name="connsiteX0" fmla="*/ 12192000 w 12192000"/>
              <a:gd name="connsiteY0" fmla="*/ 0 h 1517566"/>
              <a:gd name="connsiteX1" fmla="*/ 12192000 w 12192000"/>
              <a:gd name="connsiteY1" fmla="*/ 1517566 h 1517566"/>
              <a:gd name="connsiteX2" fmla="*/ 0 w 12192000"/>
              <a:gd name="connsiteY2" fmla="*/ 1517566 h 1517566"/>
              <a:gd name="connsiteX3" fmla="*/ 0 w 12192000"/>
              <a:gd name="connsiteY3" fmla="*/ 495498 h 1517566"/>
              <a:gd name="connsiteX4" fmla="*/ 404361 w 12192000"/>
              <a:gd name="connsiteY4" fmla="*/ 607069 h 1517566"/>
              <a:gd name="connsiteX5" fmla="*/ 5437560 w 12192000"/>
              <a:gd name="connsiteY5" fmla="*/ 1155616 h 1517566"/>
              <a:gd name="connsiteX6" fmla="*/ 11998878 w 12192000"/>
              <a:gd name="connsiteY6" fmla="*/ 96507 h 1517566"/>
            </a:gdLst>
            <a:rect l="l" t="t" r="r" b="b"/>
            <a:pathLst>
              <a:path w="12192000" h="1517566">
                <a:moveTo>
                  <a:pt x="12192000" y="0"/>
                </a:moveTo>
                <a:lnTo>
                  <a:pt x="12192000" y="1517566"/>
                </a:lnTo>
                <a:lnTo>
                  <a:pt x="0" y="1517566"/>
                </a:lnTo>
                <a:lnTo>
                  <a:pt x="0" y="495498"/>
                </a:lnTo>
                <a:lnTo>
                  <a:pt x="404361" y="607069"/>
                </a:lnTo>
                <a:cubicBezTo>
                  <a:pt x="1772139" y="949758"/>
                  <a:pt x="3525663" y="1155616"/>
                  <a:pt x="5437560" y="1155616"/>
                </a:cubicBezTo>
                <a:cubicBezTo>
                  <a:pt x="8168843" y="1155616"/>
                  <a:pt x="10576913" y="735497"/>
                  <a:pt x="11998878" y="96507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0" blurRad="190500" dir="0" sx="102000" sy="102000" kx="0" ky="0" algn="ctr" rotWithShape="0">
              <a:schemeClr val="accent1"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167603" y="1523719"/>
            <a:ext cx="943694" cy="947688"/>
          </a:xfrm>
          <a:custGeom>
            <a:avLst/>
            <a:gdLst>
              <a:gd name="connsiteX0" fmla="*/ 276138 w 943694"/>
              <a:gd name="connsiteY0" fmla="*/ 903678 h 947688"/>
              <a:gd name="connsiteX1" fmla="*/ 667557 w 943694"/>
              <a:gd name="connsiteY1" fmla="*/ 903678 h 947688"/>
              <a:gd name="connsiteX2" fmla="*/ 632387 w 943694"/>
              <a:gd name="connsiteY2" fmla="*/ 919801 h 947688"/>
              <a:gd name="connsiteX3" fmla="*/ 471847 w 943694"/>
              <a:gd name="connsiteY3" fmla="*/ 947688 h 947688"/>
              <a:gd name="connsiteX4" fmla="*/ 311309 w 943694"/>
              <a:gd name="connsiteY4" fmla="*/ 919801 h 947688"/>
              <a:gd name="connsiteX5" fmla="*/ 167057 w 943694"/>
              <a:gd name="connsiteY5" fmla="*/ 835341 h 947688"/>
              <a:gd name="connsiteX6" fmla="*/ 776638 w 943694"/>
              <a:gd name="connsiteY6" fmla="*/ 835341 h 947688"/>
              <a:gd name="connsiteX7" fmla="*/ 769400 w 943694"/>
              <a:gd name="connsiteY7" fmla="*/ 842634 h 947688"/>
              <a:gd name="connsiteX8" fmla="*/ 732541 w 943694"/>
              <a:gd name="connsiteY8" fmla="*/ 867678 h 947688"/>
              <a:gd name="connsiteX9" fmla="*/ 211155 w 943694"/>
              <a:gd name="connsiteY9" fmla="*/ 867678 h 947688"/>
              <a:gd name="connsiteX10" fmla="*/ 174295 w 943694"/>
              <a:gd name="connsiteY10" fmla="*/ 842634 h 947688"/>
              <a:gd name="connsiteX11" fmla="*/ 99898 w 943694"/>
              <a:gd name="connsiteY11" fmla="*/ 767004 h 947688"/>
              <a:gd name="connsiteX12" fmla="*/ 843797 w 943694"/>
              <a:gd name="connsiteY12" fmla="*/ 767004 h 947688"/>
              <a:gd name="connsiteX13" fmla="*/ 842862 w 943694"/>
              <a:gd name="connsiteY13" fmla="*/ 768621 h 947688"/>
              <a:gd name="connsiteX14" fmla="*/ 812371 w 943694"/>
              <a:gd name="connsiteY14" fmla="*/ 799341 h 947688"/>
              <a:gd name="connsiteX15" fmla="*/ 131325 w 943694"/>
              <a:gd name="connsiteY15" fmla="*/ 799341 h 947688"/>
              <a:gd name="connsiteX16" fmla="*/ 100833 w 943694"/>
              <a:gd name="connsiteY16" fmla="*/ 768621 h 947688"/>
              <a:gd name="connsiteX17" fmla="*/ 60396 w 943694"/>
              <a:gd name="connsiteY17" fmla="*/ 698667 h 947688"/>
              <a:gd name="connsiteX18" fmla="*/ 883299 w 943694"/>
              <a:gd name="connsiteY18" fmla="*/ 698667 h 947688"/>
              <a:gd name="connsiteX19" fmla="*/ 864607 w 943694"/>
              <a:gd name="connsiteY19" fmla="*/ 731004 h 947688"/>
              <a:gd name="connsiteX20" fmla="*/ 79089 w 943694"/>
              <a:gd name="connsiteY20" fmla="*/ 731004 h 947688"/>
              <a:gd name="connsiteX21" fmla="*/ 25744 w 943694"/>
              <a:gd name="connsiteY21" fmla="*/ 630330 h 947688"/>
              <a:gd name="connsiteX22" fmla="*/ 917950 w 943694"/>
              <a:gd name="connsiteY22" fmla="*/ 630330 h 947688"/>
              <a:gd name="connsiteX23" fmla="*/ 912824 w 943694"/>
              <a:gd name="connsiteY23" fmla="*/ 647591 h 947688"/>
              <a:gd name="connsiteX24" fmla="*/ 904109 w 943694"/>
              <a:gd name="connsiteY24" fmla="*/ 662667 h 947688"/>
              <a:gd name="connsiteX25" fmla="*/ 39586 w 943694"/>
              <a:gd name="connsiteY25" fmla="*/ 662667 h 947688"/>
              <a:gd name="connsiteX26" fmla="*/ 30871 w 943694"/>
              <a:gd name="connsiteY26" fmla="*/ 647591 h 947688"/>
              <a:gd name="connsiteX27" fmla="*/ 6889 w 943694"/>
              <a:gd name="connsiteY27" fmla="*/ 561993 h 947688"/>
              <a:gd name="connsiteX28" fmla="*/ 936805 w 943694"/>
              <a:gd name="connsiteY28" fmla="*/ 561993 h 947688"/>
              <a:gd name="connsiteX29" fmla="*/ 936064 w 943694"/>
              <a:gd name="connsiteY29" fmla="*/ 569340 h 947688"/>
              <a:gd name="connsiteX30" fmla="*/ 928642 w 943694"/>
              <a:gd name="connsiteY30" fmla="*/ 594330 h 947688"/>
              <a:gd name="connsiteX31" fmla="*/ 15052 w 943694"/>
              <a:gd name="connsiteY31" fmla="*/ 594330 h 947688"/>
              <a:gd name="connsiteX32" fmla="*/ 7630 w 943694"/>
              <a:gd name="connsiteY32" fmla="*/ 569340 h 947688"/>
              <a:gd name="connsiteX33" fmla="*/ 0 w 943694"/>
              <a:gd name="connsiteY33" fmla="*/ 493656 h 947688"/>
              <a:gd name="connsiteX34" fmla="*/ 943694 w 943694"/>
              <a:gd name="connsiteY34" fmla="*/ 493656 h 947688"/>
              <a:gd name="connsiteX35" fmla="*/ 940434 w 943694"/>
              <a:gd name="connsiteY35" fmla="*/ 525993 h 947688"/>
              <a:gd name="connsiteX36" fmla="*/ 3260 w 943694"/>
              <a:gd name="connsiteY36" fmla="*/ 525993 h 947688"/>
              <a:gd name="connsiteX37" fmla="*/ 5339 w 943694"/>
              <a:gd name="connsiteY37" fmla="*/ 425319 h 947688"/>
              <a:gd name="connsiteX38" fmla="*/ 938355 w 943694"/>
              <a:gd name="connsiteY38" fmla="*/ 425319 h 947688"/>
              <a:gd name="connsiteX39" fmla="*/ 943244 w 943694"/>
              <a:gd name="connsiteY39" fmla="*/ 457656 h 947688"/>
              <a:gd name="connsiteX40" fmla="*/ 450 w 943694"/>
              <a:gd name="connsiteY40" fmla="*/ 457656 h 947688"/>
              <a:gd name="connsiteX41" fmla="*/ 15671 w 943694"/>
              <a:gd name="connsiteY41" fmla="*/ 356982 h 947688"/>
              <a:gd name="connsiteX42" fmla="*/ 928023 w 943694"/>
              <a:gd name="connsiteY42" fmla="*/ 356982 h 947688"/>
              <a:gd name="connsiteX43" fmla="*/ 932912 w 943694"/>
              <a:gd name="connsiteY43" fmla="*/ 389319 h 947688"/>
              <a:gd name="connsiteX44" fmla="*/ 10782 w 943694"/>
              <a:gd name="connsiteY44" fmla="*/ 389319 h 947688"/>
              <a:gd name="connsiteX45" fmla="*/ 40599 w 943694"/>
              <a:gd name="connsiteY45" fmla="*/ 288645 h 947688"/>
              <a:gd name="connsiteX46" fmla="*/ 903095 w 943694"/>
              <a:gd name="connsiteY46" fmla="*/ 288645 h 947688"/>
              <a:gd name="connsiteX47" fmla="*/ 918641 w 943694"/>
              <a:gd name="connsiteY47" fmla="*/ 320982 h 947688"/>
              <a:gd name="connsiteX48" fmla="*/ 25054 w 943694"/>
              <a:gd name="connsiteY48" fmla="*/ 320982 h 947688"/>
              <a:gd name="connsiteX49" fmla="*/ 73451 w 943694"/>
              <a:gd name="connsiteY49" fmla="*/ 220308 h 947688"/>
              <a:gd name="connsiteX50" fmla="*/ 870244 w 943694"/>
              <a:gd name="connsiteY50" fmla="*/ 220308 h 947688"/>
              <a:gd name="connsiteX51" fmla="*/ 885789 w 943694"/>
              <a:gd name="connsiteY51" fmla="*/ 252645 h 947688"/>
              <a:gd name="connsiteX52" fmla="*/ 57906 w 943694"/>
              <a:gd name="connsiteY52" fmla="*/ 252645 h 947688"/>
              <a:gd name="connsiteX53" fmla="*/ 125911 w 943694"/>
              <a:gd name="connsiteY53" fmla="*/ 151971 h 947688"/>
              <a:gd name="connsiteX54" fmla="*/ 817785 w 943694"/>
              <a:gd name="connsiteY54" fmla="*/ 151971 h 947688"/>
              <a:gd name="connsiteX55" fmla="*/ 844465 w 943694"/>
              <a:gd name="connsiteY55" fmla="*/ 184308 h 947688"/>
              <a:gd name="connsiteX56" fmla="*/ 99230 w 943694"/>
              <a:gd name="connsiteY56" fmla="*/ 184308 h 947688"/>
              <a:gd name="connsiteX57" fmla="*/ 203634 w 943694"/>
              <a:gd name="connsiteY57" fmla="*/ 83633 h 947688"/>
              <a:gd name="connsiteX58" fmla="*/ 740060 w 943694"/>
              <a:gd name="connsiteY58" fmla="*/ 83633 h 947688"/>
              <a:gd name="connsiteX59" fmla="*/ 779254 w 943694"/>
              <a:gd name="connsiteY59" fmla="*/ 115971 h 947688"/>
              <a:gd name="connsiteX60" fmla="*/ 164441 w 943694"/>
              <a:gd name="connsiteY60" fmla="*/ 115971 h 947688"/>
              <a:gd name="connsiteX61" fmla="*/ 471847 w 943694"/>
              <a:gd name="connsiteY61" fmla="*/ 0 h 947688"/>
              <a:gd name="connsiteX62" fmla="*/ 656289 w 943694"/>
              <a:gd name="connsiteY62" fmla="*/ 37237 h 947688"/>
              <a:gd name="connsiteX63" fmla="*/ 675442 w 943694"/>
              <a:gd name="connsiteY63" fmla="*/ 47633 h 947688"/>
              <a:gd name="connsiteX64" fmla="*/ 268252 w 943694"/>
              <a:gd name="connsiteY64" fmla="*/ 47633 h 947688"/>
              <a:gd name="connsiteX65" fmla="*/ 287406 w 943694"/>
              <a:gd name="connsiteY65" fmla="*/ 37237 h 947688"/>
              <a:gd name="connsiteX66" fmla="*/ 471847 w 943694"/>
              <a:gd name="connsiteY66" fmla="*/ 0 h 947688"/>
            </a:gdLst>
            <a:rect l="l" t="t" r="r" b="b"/>
            <a:pathLst>
              <a:path w="943694" h="947688">
                <a:moveTo>
                  <a:pt x="276138" y="903678"/>
                </a:moveTo>
                <a:lnTo>
                  <a:pt x="667557" y="903678"/>
                </a:lnTo>
                <a:lnTo>
                  <a:pt x="632387" y="919801"/>
                </a:lnTo>
                <a:cubicBezTo>
                  <a:pt x="582253" y="937851"/>
                  <a:pt x="528199" y="947688"/>
                  <a:pt x="471847" y="947688"/>
                </a:cubicBezTo>
                <a:cubicBezTo>
                  <a:pt x="415496" y="947688"/>
                  <a:pt x="361442" y="937851"/>
                  <a:pt x="311309" y="919801"/>
                </a:cubicBezTo>
                <a:close/>
                <a:moveTo>
                  <a:pt x="167057" y="835341"/>
                </a:moveTo>
                <a:lnTo>
                  <a:pt x="776638" y="835341"/>
                </a:lnTo>
                <a:lnTo>
                  <a:pt x="769400" y="842634"/>
                </a:lnTo>
                <a:lnTo>
                  <a:pt x="732541" y="867678"/>
                </a:lnTo>
                <a:lnTo>
                  <a:pt x="211155" y="867678"/>
                </a:lnTo>
                <a:lnTo>
                  <a:pt x="174295" y="842634"/>
                </a:lnTo>
                <a:close/>
                <a:moveTo>
                  <a:pt x="99898" y="767004"/>
                </a:moveTo>
                <a:lnTo>
                  <a:pt x="843797" y="767004"/>
                </a:lnTo>
                <a:lnTo>
                  <a:pt x="842862" y="768621"/>
                </a:lnTo>
                <a:lnTo>
                  <a:pt x="812371" y="799341"/>
                </a:lnTo>
                <a:lnTo>
                  <a:pt x="131325" y="799341"/>
                </a:lnTo>
                <a:lnTo>
                  <a:pt x="100833" y="768621"/>
                </a:lnTo>
                <a:close/>
                <a:moveTo>
                  <a:pt x="60396" y="698667"/>
                </a:moveTo>
                <a:lnTo>
                  <a:pt x="883299" y="698667"/>
                </a:lnTo>
                <a:lnTo>
                  <a:pt x="864607" y="731004"/>
                </a:lnTo>
                <a:lnTo>
                  <a:pt x="79089" y="731004"/>
                </a:lnTo>
                <a:close/>
                <a:moveTo>
                  <a:pt x="25744" y="630330"/>
                </a:moveTo>
                <a:lnTo>
                  <a:pt x="917950" y="630330"/>
                </a:lnTo>
                <a:lnTo>
                  <a:pt x="912824" y="647591"/>
                </a:lnTo>
                <a:lnTo>
                  <a:pt x="904109" y="662667"/>
                </a:lnTo>
                <a:lnTo>
                  <a:pt x="39586" y="662667"/>
                </a:lnTo>
                <a:lnTo>
                  <a:pt x="30871" y="647591"/>
                </a:lnTo>
                <a:close/>
                <a:moveTo>
                  <a:pt x="6889" y="561993"/>
                </a:moveTo>
                <a:lnTo>
                  <a:pt x="936805" y="561993"/>
                </a:lnTo>
                <a:lnTo>
                  <a:pt x="936064" y="569340"/>
                </a:lnTo>
                <a:lnTo>
                  <a:pt x="928642" y="594330"/>
                </a:lnTo>
                <a:lnTo>
                  <a:pt x="15052" y="594330"/>
                </a:lnTo>
                <a:lnTo>
                  <a:pt x="7630" y="569340"/>
                </a:lnTo>
                <a:close/>
                <a:moveTo>
                  <a:pt x="0" y="493656"/>
                </a:moveTo>
                <a:lnTo>
                  <a:pt x="943694" y="493656"/>
                </a:lnTo>
                <a:lnTo>
                  <a:pt x="940434" y="525993"/>
                </a:lnTo>
                <a:lnTo>
                  <a:pt x="3260" y="525993"/>
                </a:lnTo>
                <a:close/>
                <a:moveTo>
                  <a:pt x="5339" y="425319"/>
                </a:moveTo>
                <a:lnTo>
                  <a:pt x="938355" y="425319"/>
                </a:lnTo>
                <a:lnTo>
                  <a:pt x="943244" y="457656"/>
                </a:lnTo>
                <a:lnTo>
                  <a:pt x="450" y="457656"/>
                </a:lnTo>
                <a:close/>
                <a:moveTo>
                  <a:pt x="15671" y="356982"/>
                </a:moveTo>
                <a:lnTo>
                  <a:pt x="928023" y="356982"/>
                </a:lnTo>
                <a:lnTo>
                  <a:pt x="932912" y="389319"/>
                </a:lnTo>
                <a:lnTo>
                  <a:pt x="10782" y="389319"/>
                </a:lnTo>
                <a:close/>
                <a:moveTo>
                  <a:pt x="40599" y="288645"/>
                </a:moveTo>
                <a:lnTo>
                  <a:pt x="903095" y="288645"/>
                </a:lnTo>
                <a:lnTo>
                  <a:pt x="918641" y="320982"/>
                </a:lnTo>
                <a:lnTo>
                  <a:pt x="25054" y="320982"/>
                </a:lnTo>
                <a:close/>
                <a:moveTo>
                  <a:pt x="73451" y="220308"/>
                </a:moveTo>
                <a:lnTo>
                  <a:pt x="870244" y="220308"/>
                </a:lnTo>
                <a:lnTo>
                  <a:pt x="885789" y="252645"/>
                </a:lnTo>
                <a:lnTo>
                  <a:pt x="57906" y="252645"/>
                </a:lnTo>
                <a:close/>
                <a:moveTo>
                  <a:pt x="125911" y="151971"/>
                </a:moveTo>
                <a:lnTo>
                  <a:pt x="817785" y="151971"/>
                </a:lnTo>
                <a:lnTo>
                  <a:pt x="844465" y="184308"/>
                </a:lnTo>
                <a:lnTo>
                  <a:pt x="99230" y="184308"/>
                </a:lnTo>
                <a:close/>
                <a:moveTo>
                  <a:pt x="203634" y="83633"/>
                </a:moveTo>
                <a:lnTo>
                  <a:pt x="740060" y="83633"/>
                </a:lnTo>
                <a:lnTo>
                  <a:pt x="779254" y="115971"/>
                </a:lnTo>
                <a:lnTo>
                  <a:pt x="164441" y="115971"/>
                </a:lnTo>
                <a:close/>
                <a:moveTo>
                  <a:pt x="471847" y="0"/>
                </a:moveTo>
                <a:cubicBezTo>
                  <a:pt x="537271" y="0"/>
                  <a:pt x="599599" y="13259"/>
                  <a:pt x="656289" y="37237"/>
                </a:cubicBezTo>
                <a:lnTo>
                  <a:pt x="675442" y="47633"/>
                </a:lnTo>
                <a:lnTo>
                  <a:pt x="268252" y="47633"/>
                </a:lnTo>
                <a:lnTo>
                  <a:pt x="287406" y="37237"/>
                </a:lnTo>
                <a:cubicBezTo>
                  <a:pt x="344096" y="13259"/>
                  <a:pt x="406423" y="0"/>
                  <a:pt x="471847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52541" y="2745545"/>
            <a:ext cx="5269814" cy="1603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Transformer Architecture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52542" y="0"/>
            <a:ext cx="1937996" cy="2805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8000">
                <a:ln w="25400">
                  <a:noFill/>
                </a:ln>
                <a:gradFill>
                  <a:gsLst>
                    <a:gs pos="0">
                      <a:srgbClr val="0053B0">
                        <a:alpha val="100000"/>
                      </a:srgbClr>
                    </a:gs>
                    <a:gs pos="100000">
                      <a:srgbClr val="006FEA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/>
                <a:ea typeface="Source Han Sans CN Regular"/>
                <a:cs typeface="Source Han Sans CN Regular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0">
            <a:off x="3143698" y="1986483"/>
            <a:ext cx="849772" cy="589277"/>
          </a:xfrm>
          <a:custGeom>
            <a:avLst/>
            <a:gd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0" flipV="0">
            <a:off x="3464014" y="2118322"/>
            <a:ext cx="311871" cy="184702"/>
          </a:xfrm>
          <a:prstGeom prst="corner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2540" y="4766640"/>
            <a:ext cx="5466335" cy="2308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254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 -------------------------------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52541" y="1319965"/>
            <a:ext cx="1655844" cy="258592"/>
          </a:xfrm>
          <a:prstGeom prst="roundRect">
            <a:avLst>
              <a:gd name="adj" fmla="val 50000"/>
            </a:avLst>
          </a:prstGeom>
          <a:gradFill>
            <a:gsLst>
              <a:gs pos="3100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512345" y="1395461"/>
            <a:ext cx="1642560" cy="25651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521540" y="4489870"/>
            <a:ext cx="4923734" cy="36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52540" y="4445566"/>
            <a:ext cx="1050231" cy="1246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0" y="1118495"/>
            <a:ext cx="12192000" cy="5034247"/>
          </a:xfrm>
          <a:custGeom>
            <a:avLst/>
            <a:gdLst>
              <a:gd name="connsiteX0" fmla="*/ 12192000 w 12192000"/>
              <a:gd name="connsiteY0" fmla="*/ 0 h 5034247"/>
              <a:gd name="connsiteX1" fmla="*/ 12192000 w 12192000"/>
              <a:gd name="connsiteY1" fmla="*/ 3944948 h 5034247"/>
              <a:gd name="connsiteX2" fmla="*/ 12129156 w 12192000"/>
              <a:gd name="connsiteY2" fmla="*/ 3898888 h 5034247"/>
              <a:gd name="connsiteX3" fmla="*/ 11449879 w 12192000"/>
              <a:gd name="connsiteY3" fmla="*/ 3663610 h 5034247"/>
              <a:gd name="connsiteX4" fmla="*/ 7394713 w 12192000"/>
              <a:gd name="connsiteY4" fmla="*/ 4578010 h 5034247"/>
              <a:gd name="connsiteX5" fmla="*/ 4373219 w 12192000"/>
              <a:gd name="connsiteY5" fmla="*/ 3107019 h 5034247"/>
              <a:gd name="connsiteX6" fmla="*/ 80211 w 12192000"/>
              <a:gd name="connsiteY6" fmla="*/ 5006526 h 5034247"/>
              <a:gd name="connsiteX7" fmla="*/ 0 w 12192000"/>
              <a:gd name="connsiteY7" fmla="*/ 5034247 h 5034247"/>
              <a:gd name="connsiteX8" fmla="*/ 0 w 12192000"/>
              <a:gd name="connsiteY8" fmla="*/ 2170361 h 5034247"/>
              <a:gd name="connsiteX9" fmla="*/ 37545 w 12192000"/>
              <a:gd name="connsiteY9" fmla="*/ 2198676 h 5034247"/>
              <a:gd name="connsiteX10" fmla="*/ 1411357 w 12192000"/>
              <a:gd name="connsiteY10" fmla="*/ 2669697 h 5034247"/>
              <a:gd name="connsiteX11" fmla="*/ 7215809 w 12192000"/>
              <a:gd name="connsiteY11" fmla="*/ 1158949 h 5034247"/>
              <a:gd name="connsiteX12" fmla="*/ 12115606 w 12192000"/>
              <a:gd name="connsiteY12" fmla="*/ 8230 h 5034247"/>
            </a:gdLst>
            <a:rect l="l" t="t" r="r" b="b"/>
            <a:pathLst>
              <a:path w="12192000" h="5034247">
                <a:moveTo>
                  <a:pt x="12192000" y="0"/>
                </a:moveTo>
                <a:lnTo>
                  <a:pt x="12192000" y="3944948"/>
                </a:lnTo>
                <a:lnTo>
                  <a:pt x="12129156" y="3898888"/>
                </a:lnTo>
                <a:cubicBezTo>
                  <a:pt x="11926336" y="3762795"/>
                  <a:pt x="11700842" y="3665267"/>
                  <a:pt x="11449879" y="3663610"/>
                </a:cubicBezTo>
                <a:cubicBezTo>
                  <a:pt x="10446027" y="3656984"/>
                  <a:pt x="8574156" y="4670775"/>
                  <a:pt x="7394713" y="4578010"/>
                </a:cubicBezTo>
                <a:cubicBezTo>
                  <a:pt x="6215271" y="4485245"/>
                  <a:pt x="5734880" y="3014254"/>
                  <a:pt x="4373219" y="3107019"/>
                </a:cubicBezTo>
                <a:cubicBezTo>
                  <a:pt x="3309421" y="3179492"/>
                  <a:pt x="1339712" y="4544100"/>
                  <a:pt x="80211" y="5006526"/>
                </a:cubicBezTo>
                <a:lnTo>
                  <a:pt x="0" y="5034247"/>
                </a:lnTo>
                <a:lnTo>
                  <a:pt x="0" y="2170361"/>
                </a:lnTo>
                <a:lnTo>
                  <a:pt x="37545" y="2198676"/>
                </a:lnTo>
                <a:cubicBezTo>
                  <a:pt x="422569" y="2464237"/>
                  <a:pt x="880856" y="2688333"/>
                  <a:pt x="1411357" y="2669697"/>
                </a:cubicBezTo>
                <a:cubicBezTo>
                  <a:pt x="2826026" y="2620001"/>
                  <a:pt x="5174975" y="1586332"/>
                  <a:pt x="7215809" y="1158949"/>
                </a:cubicBezTo>
                <a:cubicBezTo>
                  <a:pt x="8618883" y="865123"/>
                  <a:pt x="10648329" y="204870"/>
                  <a:pt x="12115606" y="8230"/>
                </a:cubicBezTo>
                <a:close/>
              </a:path>
            </a:pathLst>
          </a:custGeom>
          <a:solidFill>
            <a:schemeClr val="accent1">
              <a:alpha val="6000"/>
            </a:schemeClr>
          </a:solidFill>
          <a:ln w="12700" cap="sq">
            <a:noFill/>
            <a:miter/>
          </a:ln>
        </p:spPr>
        <p:txBody>
          <a:bodyPr vert="horz" wrap="square" lIns="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142864" y="1627206"/>
            <a:ext cx="3042003" cy="4030601"/>
          </a:xfrm>
          <a:prstGeom prst="roundRect">
            <a:avLst>
              <a:gd name="adj" fmla="val 10599"/>
            </a:avLst>
          </a:pr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1" flipV="1">
            <a:off x="1530046" y="1610082"/>
            <a:ext cx="2267639" cy="74233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661492" y="1662700"/>
            <a:ext cx="2004748" cy="656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Encoder and Decoder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437942" y="2665902"/>
            <a:ext cx="2451845" cy="19653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Encoder processes input sequence, e.g., customer demand data. Decoder generates output sequence, e.g., forecasted inventory levels.
Example: Input: ["past", "sales", "data"], Output: ["forecast", "for", "next", "quarter"].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577480" y="1627206"/>
            <a:ext cx="3042003" cy="4030601"/>
          </a:xfrm>
          <a:prstGeom prst="roundRect">
            <a:avLst>
              <a:gd name="adj" fmla="val 10599"/>
            </a:avLst>
          </a:pr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4964662" y="1610082"/>
            <a:ext cx="2267639" cy="74233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080696" y="1662700"/>
            <a:ext cx="2004748" cy="656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FEA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Attention Mechanism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872559" y="2665903"/>
            <a:ext cx="2451845" cy="19653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Scaled Dot- Product Attention computes relevance between tokens. Multi- Head Attention captures diverse context.
Example: In "Delay in Supplier A causes a shortage of Component B," it links "Delay" → "shortage".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012097" y="1627206"/>
            <a:ext cx="3042003" cy="4030601"/>
          </a:xfrm>
          <a:prstGeom prst="roundRect">
            <a:avLst>
              <a:gd name="adj" fmla="val 10599"/>
            </a:avLst>
          </a:prstGeom>
          <a:solidFill>
            <a:schemeClr val="bg1"/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8399279" y="1610082"/>
            <a:ext cx="2267639" cy="74233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515312" y="1662700"/>
            <a:ext cx="2004748" cy="656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Key Innovation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309286" y="2665903"/>
            <a:ext cx="2447624" cy="19653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2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Eliminates recurrence, enabling parallelization. Foundation for BERT, GPT, and T5.
Example: BERT uses encoder- only architecture for masked language modeling.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661492" y="4850953"/>
            <a:ext cx="2004748" cy="656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200">
                <a:ln w="12700">
                  <a:solidFill>
                    <a:srgbClr val="BFE2FF">
                      <a:alpha val="100000"/>
                    </a:srgbClr>
                  </a:solidFill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5084175" y="4850953"/>
            <a:ext cx="2004748" cy="656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200">
                <a:ln w="12700">
                  <a:solidFill>
                    <a:srgbClr val="BFE2FF">
                      <a:alpha val="100000"/>
                    </a:srgbClr>
                  </a:solidFill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8522487" y="4850953"/>
            <a:ext cx="2004748" cy="656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200">
                <a:ln w="12700">
                  <a:solidFill>
                    <a:srgbClr val="BFE2FF">
                      <a:alpha val="100000"/>
                    </a:srgbClr>
                  </a:solidFill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Core Components</a:t>
            </a:r>
            <a:endParaRPr kumimoji="1" lang="zh-CN" altLang="en-US"/>
          </a:p>
        </p:txBody>
      </p:sp>
      <p:grpSp>
        <p:nvGrpSpPr>
          <p:cNvPr id="21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2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401840"/>
            <a:ext cx="3528020" cy="2179910"/>
          </a:xfrm>
          <a:prstGeom prst="roundRect">
            <a:avLst>
              <a:gd name="adj" fmla="val 2728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325640" y="1401840"/>
            <a:ext cx="3528020" cy="2179910"/>
          </a:xfrm>
          <a:prstGeom prst="roundRect">
            <a:avLst>
              <a:gd name="adj" fmla="val 272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325640" y="3682650"/>
            <a:ext cx="3528020" cy="2179910"/>
          </a:xfrm>
          <a:prstGeom prst="roundRect">
            <a:avLst>
              <a:gd name="adj" fmla="val 2728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4649" t="0" r="4649" b="0"/>
          <a:stretch>
            <a:fillRect/>
          </a:stretch>
        </p:blipFill>
        <p:spPr>
          <a:xfrm rot="0" flipH="0" flipV="0">
            <a:off x="7990880" y="1401840"/>
            <a:ext cx="3528020" cy="2179910"/>
          </a:xfrm>
          <a:custGeom>
            <a:avLst/>
            <a:gdLst/>
            <a:rect l="l" t="t" r="r" b="b"/>
            <a:pathLst>
              <a:path w="3528020" h="2179910">
                <a:moveTo>
                  <a:pt x="59468" y="0"/>
                </a:moveTo>
                <a:lnTo>
                  <a:pt x="3468552" y="0"/>
                </a:lnTo>
                <a:cubicBezTo>
                  <a:pt x="3501395" y="0"/>
                  <a:pt x="3528020" y="26625"/>
                  <a:pt x="3528020" y="59468"/>
                </a:cubicBezTo>
                <a:lnTo>
                  <a:pt x="3528020" y="2120442"/>
                </a:lnTo>
                <a:cubicBezTo>
                  <a:pt x="3528020" y="2153285"/>
                  <a:pt x="3501395" y="2179910"/>
                  <a:pt x="3468552" y="2179910"/>
                </a:cubicBezTo>
                <a:lnTo>
                  <a:pt x="59468" y="2179910"/>
                </a:lnTo>
                <a:cubicBezTo>
                  <a:pt x="26625" y="2179910"/>
                  <a:pt x="0" y="2153285"/>
                  <a:pt x="0" y="2120442"/>
                </a:cubicBezTo>
                <a:lnTo>
                  <a:pt x="0" y="59468"/>
                </a:lnTo>
                <a:cubicBezTo>
                  <a:pt x="0" y="26625"/>
                  <a:pt x="26625" y="0"/>
                  <a:pt x="59468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7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4649" t="0" r="4649" b="0"/>
          <a:stretch>
            <a:fillRect/>
          </a:stretch>
        </p:blipFill>
        <p:spPr>
          <a:xfrm rot="0" flipH="0" flipV="0">
            <a:off x="7990880" y="3682650"/>
            <a:ext cx="3528020" cy="2179910"/>
          </a:xfrm>
          <a:custGeom>
            <a:avLst/>
            <a:gdLst/>
            <a:rect l="l" t="t" r="r" b="b"/>
            <a:pathLst>
              <a:path w="3528020" h="2179910">
                <a:moveTo>
                  <a:pt x="59468" y="0"/>
                </a:moveTo>
                <a:lnTo>
                  <a:pt x="3468552" y="0"/>
                </a:lnTo>
                <a:cubicBezTo>
                  <a:pt x="3501395" y="0"/>
                  <a:pt x="3528020" y="26625"/>
                  <a:pt x="3528020" y="59468"/>
                </a:cubicBezTo>
                <a:lnTo>
                  <a:pt x="3528020" y="2120442"/>
                </a:lnTo>
                <a:cubicBezTo>
                  <a:pt x="3528020" y="2153285"/>
                  <a:pt x="3501395" y="2179910"/>
                  <a:pt x="3468552" y="2179910"/>
                </a:cubicBezTo>
                <a:lnTo>
                  <a:pt x="59468" y="2179910"/>
                </a:lnTo>
                <a:cubicBezTo>
                  <a:pt x="26625" y="2179910"/>
                  <a:pt x="0" y="2153285"/>
                  <a:pt x="0" y="2120442"/>
                </a:cubicBezTo>
                <a:lnTo>
                  <a:pt x="0" y="59468"/>
                </a:lnTo>
                <a:cubicBezTo>
                  <a:pt x="0" y="26625"/>
                  <a:pt x="26625" y="0"/>
                  <a:pt x="5946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 rot="0" flipH="0" flipV="0">
            <a:off x="887710" y="2032866"/>
            <a:ext cx="3073400" cy="14155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Query (Q) represents what the current token is looking for. Key (K) represents what other tokens can provide. Value (V) represents the actual content of tokens.
Example: In "Supplier A delayed delivery," Q: "delayed," K: "delivery," V: "Supplier A."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 flipH="0" flipV="0">
            <a:off x="2056323" y="165530"/>
            <a:ext cx="406831" cy="3198678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87710" y="1610981"/>
            <a:ext cx="2696705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86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Query-Key-Value Mechanism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560808" y="4303368"/>
            <a:ext cx="3073400" cy="14155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Self- attention helps identify root causes in supply chain issues by linking relevant tokens.
Example: In "Supplier A delayed delivery due to weather," self- attention links "weather" to "delayed delivery."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0" flipV="0">
            <a:off x="5729421" y="2436032"/>
            <a:ext cx="406831" cy="3198678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560808" y="3881483"/>
            <a:ext cx="2696705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Benefits in Supply Chain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560808" y="2025117"/>
            <a:ext cx="3073400" cy="14155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66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Parallel attention heads capture diverse relationships, such as temporal, spatial, and causal relationships.
Example: In supply chain, one head may focus on temporal relationships, while another focuses on spatial relationships.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560808" y="1603232"/>
            <a:ext cx="2696705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Multi-Head Attention</a:t>
            </a:r>
            <a:endParaRPr kumimoji="1" lang="zh-CN" altLang="en-US"/>
          </a:p>
        </p:txBody>
      </p:sp>
      <p:pic>
        <p:nvPicPr>
          <p:cNvPr id="16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4649" t="0" r="4649" b="0"/>
          <a:stretch>
            <a:fillRect/>
          </a:stretch>
        </p:blipFill>
        <p:spPr>
          <a:xfrm rot="0" flipH="0" flipV="0">
            <a:off x="660400" y="3682650"/>
            <a:ext cx="3528020" cy="2179910"/>
          </a:xfrm>
          <a:custGeom>
            <a:avLst/>
            <a:gdLst/>
            <a:rect l="l" t="t" r="r" b="b"/>
            <a:pathLst>
              <a:path w="3528020" h="2179910">
                <a:moveTo>
                  <a:pt x="59468" y="0"/>
                </a:moveTo>
                <a:lnTo>
                  <a:pt x="3468552" y="0"/>
                </a:lnTo>
                <a:cubicBezTo>
                  <a:pt x="3501395" y="0"/>
                  <a:pt x="3528020" y="26625"/>
                  <a:pt x="3528020" y="59468"/>
                </a:cubicBezTo>
                <a:lnTo>
                  <a:pt x="3528020" y="2120442"/>
                </a:lnTo>
                <a:cubicBezTo>
                  <a:pt x="3528020" y="2153285"/>
                  <a:pt x="3501395" y="2179910"/>
                  <a:pt x="3468552" y="2179910"/>
                </a:cubicBezTo>
                <a:lnTo>
                  <a:pt x="59468" y="2179910"/>
                </a:lnTo>
                <a:cubicBezTo>
                  <a:pt x="26625" y="2179910"/>
                  <a:pt x="0" y="2153285"/>
                  <a:pt x="0" y="2120442"/>
                </a:cubicBezTo>
                <a:lnTo>
                  <a:pt x="0" y="59468"/>
                </a:lnTo>
                <a:cubicBezTo>
                  <a:pt x="0" y="26625"/>
                  <a:pt x="26625" y="0"/>
                  <a:pt x="5946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Self-Attention Mechanism</a:t>
            </a:r>
            <a:endParaRPr kumimoji="1" lang="zh-CN" altLang="en-US"/>
          </a:p>
        </p:txBody>
      </p:sp>
      <p:grpSp>
        <p:nvGrpSpPr>
          <p:cNvPr id="19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20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 flipH="0" flipV="0">
            <a:off x="316455" y="1209634"/>
            <a:ext cx="1080000" cy="18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flat">
            <a:noFill/>
            <a:prstDash val="solid"/>
          </a:ln>
        </p:spPr>
        <p:txBody>
          <a:bodyPr vert="horz" wrap="none" lIns="45000" tIns="22500" rIns="45000" bIns="225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677545" y="2363939"/>
            <a:ext cx="1080000" cy="252217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 cap="flat">
            <a:noFill/>
            <a:prstDash val="solid"/>
          </a:ln>
        </p:spPr>
        <p:txBody>
          <a:bodyPr vert="horz" wrap="none" lIns="45000" tIns="22500" rIns="45000" bIns="225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 flipH="0" flipV="0">
            <a:off x="1030968" y="3522429"/>
            <a:ext cx="1080000" cy="322902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 cap="flat">
            <a:noFill/>
            <a:prstDash val="solid"/>
          </a:ln>
        </p:spPr>
        <p:txBody>
          <a:bodyPr vert="horz" wrap="none" lIns="45000" tIns="22500" rIns="45000" bIns="225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57051" y="1824941"/>
            <a:ext cx="1028429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3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79230" y="3340337"/>
            <a:ext cx="1028429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3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786076" y="4852249"/>
            <a:ext cx="1028429" cy="569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3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987232" y="2004095"/>
            <a:ext cx="75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1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Encoder processes input sequences, such as historical sales data, and generates context vectors.
Example: Input: ["sales", "data", "for", "past", "year"], Context Vector: [0.1, 0.2, 0.3].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987232" y="1582177"/>
            <a:ext cx="7560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Encoder Function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709411" y="3506947"/>
            <a:ext cx="75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Decoder uses context vectors to generate output sequences, such as demand forecasts.
Example: Context Vector: [0.1, 0.2, 0.3], Output: ["forecast", "for", "next", "quarter"].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2709411" y="3085029"/>
            <a:ext cx="7560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Decoder Function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416257" y="5017075"/>
            <a:ext cx="7560000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1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Encoder- Decoder structure is used in models like T5 for supply chain forecasting and optimization tasks.
Example: Input: ["inventory", "levels", "for", "past", "month"], Output: ["recommended", "reorder", "quantity"].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416257" y="4596941"/>
            <a:ext cx="7560000" cy="39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Application in Supply Chain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6247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Encoder-Decoder Structure</a:t>
            </a:r>
            <a:endParaRPr kumimoji="1" lang="zh-CN" altLang="en-US"/>
          </a:p>
        </p:txBody>
      </p:sp>
      <p:grpSp>
        <p:nvGrpSpPr>
          <p:cNvPr id="17" name=""/>
          <p:cNvGrpSpPr/>
          <p:nvPr/>
        </p:nvGrpSpPr>
        <p:grpSpPr>
          <a:xfrm>
            <a:off x="101659" y="333327"/>
            <a:ext cx="821337" cy="657689"/>
            <a:chOff x="101659" y="333327"/>
            <a:chExt cx="821337" cy="657689"/>
          </a:xfrm>
        </p:grpSpPr>
        <p:sp>
          <p:nvSpPr>
            <p:cNvPr id="18" name="标题 1"/>
            <p:cNvSpPr txBox="1"/>
            <p:nvPr/>
          </p:nvSpPr>
          <p:spPr>
            <a:xfrm rot="0" flipH="0" flipV="0">
              <a:off x="303028" y="444500"/>
              <a:ext cx="424180" cy="4241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2029649" flipH="0" flipV="0">
              <a:off x="96519" y="544964"/>
              <a:ext cx="831617" cy="23441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006FEA"/>
      </a:accent1>
      <a:accent2>
        <a:srgbClr val="00B0F0"/>
      </a:accent2>
      <a:accent3>
        <a:srgbClr val="0009C0"/>
      </a:accent3>
      <a:accent4>
        <a:srgbClr val="42BA97"/>
      </a:accent4>
      <a:accent5>
        <a:srgbClr val="E02378"/>
      </a:accent5>
      <a:accent6>
        <a:srgbClr val="3952CD"/>
      </a:accent6>
      <a:hlink>
        <a:srgbClr val="6EAC1C"/>
      </a:hlink>
      <a:folHlink>
        <a:srgbClr val="B26B0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